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79" r:id="rId3"/>
    <p:sldId id="287" r:id="rId4"/>
    <p:sldId id="262" r:id="rId5"/>
    <p:sldId id="280" r:id="rId6"/>
    <p:sldId id="282" r:id="rId7"/>
    <p:sldId id="288" r:id="rId8"/>
    <p:sldId id="289" r:id="rId9"/>
    <p:sldId id="290" r:id="rId10"/>
    <p:sldId id="291" r:id="rId11"/>
    <p:sldId id="271" r:id="rId12"/>
    <p:sldId id="276" r:id="rId13"/>
    <p:sldId id="274" r:id="rId14"/>
    <p:sldId id="265" r:id="rId15"/>
    <p:sldId id="266" r:id="rId16"/>
    <p:sldId id="264" r:id="rId17"/>
    <p:sldId id="269" r:id="rId18"/>
    <p:sldId id="270" r:id="rId19"/>
    <p:sldId id="267" r:id="rId20"/>
    <p:sldId id="268" r:id="rId21"/>
    <p:sldId id="263" r:id="rId22"/>
    <p:sldId id="261" r:id="rId23"/>
    <p:sldId id="258" r:id="rId24"/>
    <p:sldId id="259" r:id="rId25"/>
    <p:sldId id="260" r:id="rId26"/>
    <p:sldId id="329" r:id="rId27"/>
    <p:sldId id="317" r:id="rId28"/>
    <p:sldId id="305" r:id="rId29"/>
    <p:sldId id="306" r:id="rId30"/>
    <p:sldId id="307" r:id="rId31"/>
    <p:sldId id="343" r:id="rId32"/>
    <p:sldId id="345" r:id="rId33"/>
    <p:sldId id="308" r:id="rId34"/>
    <p:sldId id="309" r:id="rId35"/>
    <p:sldId id="344" r:id="rId36"/>
    <p:sldId id="346" r:id="rId37"/>
    <p:sldId id="348" r:id="rId38"/>
    <p:sldId id="349" r:id="rId39"/>
    <p:sldId id="350" r:id="rId40"/>
    <p:sldId id="311" r:id="rId41"/>
    <p:sldId id="325" r:id="rId42"/>
    <p:sldId id="312" r:id="rId43"/>
    <p:sldId id="342" r:id="rId44"/>
    <p:sldId id="341" r:id="rId45"/>
    <p:sldId id="35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02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36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71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87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37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25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14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18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87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96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04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4BE18-6B3B-1B4D-898F-34C16D39D3E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13CF7-47E4-2F45-90C2-A6F2F4323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95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Construction du bloc opératoire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Hôpital d’</a:t>
            </a:r>
            <a:r>
              <a:rPr lang="fr-FR" b="1" dirty="0" err="1">
                <a:solidFill>
                  <a:srgbClr val="FF0000"/>
                </a:solidFill>
              </a:rPr>
              <a:t>Antsohihy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1° pierre le 6 novembre 2013</a:t>
            </a:r>
          </a:p>
          <a:p>
            <a:r>
              <a:rPr lang="fr-FR" dirty="0"/>
              <a:t>60 personnes en permanence sur le chantier</a:t>
            </a:r>
          </a:p>
          <a:p>
            <a:r>
              <a:rPr lang="fr-FR" dirty="0"/>
              <a:t>515m2 de construction</a:t>
            </a:r>
          </a:p>
          <a:p>
            <a:r>
              <a:rPr lang="fr-FR" dirty="0"/>
              <a:t>Un secteur de chirurgie propre et un secteur sale</a:t>
            </a:r>
          </a:p>
          <a:p>
            <a:r>
              <a:rPr lang="fr-FR" dirty="0"/>
              <a:t>4 salles d’opération</a:t>
            </a:r>
          </a:p>
          <a:p>
            <a:r>
              <a:rPr lang="fr-FR" dirty="0"/>
              <a:t>Une allée couverte de communication</a:t>
            </a:r>
          </a:p>
          <a:p>
            <a:r>
              <a:rPr lang="fr-FR" dirty="0"/>
              <a:t>Coût : 215 000 euros</a:t>
            </a:r>
          </a:p>
        </p:txBody>
      </p:sp>
    </p:spTree>
    <p:extLst>
      <p:ext uri="{BB962C8B-B14F-4D97-AF65-F5344CB8AC3E}">
        <p14:creationId xmlns:p14="http://schemas.microsoft.com/office/powerpoint/2010/main" val="1997756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5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87300" cy="3469007"/>
          </a:xfrm>
          <a:prstGeom prst="rect">
            <a:avLst/>
          </a:prstGeom>
        </p:spPr>
      </p:pic>
      <p:pic>
        <p:nvPicPr>
          <p:cNvPr id="3" name="Image 2" descr="DSC_05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346" y="3469006"/>
            <a:ext cx="5067653" cy="3388993"/>
          </a:xfrm>
          <a:prstGeom prst="rect">
            <a:avLst/>
          </a:prstGeom>
        </p:spPr>
      </p:pic>
      <p:pic>
        <p:nvPicPr>
          <p:cNvPr id="4" name="Image 3" descr="DSC_06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88992"/>
            <a:ext cx="5187300" cy="346900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28707" y="3099675"/>
            <a:ext cx="3429144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17 </a:t>
            </a:r>
            <a:r>
              <a:rPr lang="fr-FR" dirty="0" err="1"/>
              <a:t>fevrier</a:t>
            </a:r>
            <a:r>
              <a:rPr lang="fr-FR" dirty="0"/>
              <a:t> 2014 : </a:t>
            </a:r>
            <a:r>
              <a:rPr lang="fr-FR" b="1" dirty="0"/>
              <a:t>3 MOIS et demi</a:t>
            </a:r>
          </a:p>
        </p:txBody>
      </p:sp>
    </p:spTree>
    <p:extLst>
      <p:ext uri="{BB962C8B-B14F-4D97-AF65-F5344CB8AC3E}">
        <p14:creationId xmlns:p14="http://schemas.microsoft.com/office/powerpoint/2010/main" val="293694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0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310808" cy="3551603"/>
          </a:xfrm>
          <a:prstGeom prst="rect">
            <a:avLst/>
          </a:prstGeom>
        </p:spPr>
      </p:pic>
      <p:pic>
        <p:nvPicPr>
          <p:cNvPr id="5" name="Image 4" descr="DSC_07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192" y="0"/>
            <a:ext cx="5310808" cy="3551603"/>
          </a:xfrm>
          <a:prstGeom prst="rect">
            <a:avLst/>
          </a:prstGeom>
        </p:spPr>
      </p:pic>
      <p:pic>
        <p:nvPicPr>
          <p:cNvPr id="6" name="Image 5" descr="DSC_07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186" y="3551602"/>
            <a:ext cx="4944145" cy="330639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93522" y="3564632"/>
            <a:ext cx="2358075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4 mars 2014 : </a:t>
            </a:r>
            <a:r>
              <a:rPr lang="fr-FR" b="1" dirty="0"/>
              <a:t>4 MOIS</a:t>
            </a:r>
          </a:p>
        </p:txBody>
      </p:sp>
    </p:spTree>
    <p:extLst>
      <p:ext uri="{BB962C8B-B14F-4D97-AF65-F5344CB8AC3E}">
        <p14:creationId xmlns:p14="http://schemas.microsoft.com/office/powerpoint/2010/main" val="2801624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3274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26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7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95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20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0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60871" y="5456028"/>
            <a:ext cx="3288080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30 mars 2014 : </a:t>
            </a:r>
            <a:r>
              <a:rPr lang="fr-FR" b="1" dirty="0"/>
              <a:t>4 MOIS et demi</a:t>
            </a:r>
          </a:p>
        </p:txBody>
      </p:sp>
    </p:spTree>
    <p:extLst>
      <p:ext uri="{BB962C8B-B14F-4D97-AF65-F5344CB8AC3E}">
        <p14:creationId xmlns:p14="http://schemas.microsoft.com/office/powerpoint/2010/main" val="276468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158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3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950"/>
            <a:ext cx="9144000" cy="61150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00145" y="145716"/>
            <a:ext cx="15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Allée couverte</a:t>
            </a:r>
          </a:p>
        </p:txBody>
      </p:sp>
    </p:spTree>
    <p:extLst>
      <p:ext uri="{BB962C8B-B14F-4D97-AF65-F5344CB8AC3E}">
        <p14:creationId xmlns:p14="http://schemas.microsoft.com/office/powerpoint/2010/main" val="64656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_10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39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1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669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02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0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95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3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0078" cy="685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73214" y="6433291"/>
            <a:ext cx="1406793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Janvier 2013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078" y="0"/>
            <a:ext cx="4582048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27655" y="6279403"/>
            <a:ext cx="34113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P.Watel</a:t>
            </a:r>
            <a:endParaRPr lang="fr-FR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543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5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2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34315" cy="3634198"/>
          </a:xfrm>
          <a:prstGeom prst="rect">
            <a:avLst/>
          </a:prstGeom>
        </p:spPr>
      </p:pic>
      <p:pic>
        <p:nvPicPr>
          <p:cNvPr id="3" name="Image 2" descr="DSC_12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290" y="3561927"/>
            <a:ext cx="4928709" cy="3296074"/>
          </a:xfrm>
          <a:prstGeom prst="rect">
            <a:avLst/>
          </a:prstGeom>
        </p:spPr>
      </p:pic>
      <p:pic>
        <p:nvPicPr>
          <p:cNvPr id="4" name="Image 3" descr="DSC_12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1926"/>
            <a:ext cx="4928707" cy="32960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53077" y="1836574"/>
            <a:ext cx="2957473" cy="1200329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Voyage d’avril 2014 </a:t>
            </a:r>
            <a:r>
              <a:rPr lang="fr-FR" b="1" dirty="0"/>
              <a:t>: 5 mois</a:t>
            </a:r>
          </a:p>
          <a:p>
            <a:r>
              <a:rPr lang="fr-FR" b="1" dirty="0"/>
              <a:t>Alain et Martine Petit</a:t>
            </a:r>
          </a:p>
          <a:p>
            <a:r>
              <a:rPr lang="fr-FR" b="1" dirty="0"/>
              <a:t>Yves </a:t>
            </a:r>
            <a:r>
              <a:rPr lang="fr-FR" b="1" dirty="0" err="1"/>
              <a:t>Brandicourt</a:t>
            </a:r>
            <a:endParaRPr lang="fr-FR" b="1" dirty="0"/>
          </a:p>
          <a:p>
            <a:r>
              <a:rPr lang="fr-FR" b="1" dirty="0"/>
              <a:t>Eric </a:t>
            </a:r>
            <a:r>
              <a:rPr lang="fr-FR" b="1" dirty="0" err="1"/>
              <a:t>nonclercq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73238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_12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1422400"/>
            <a:ext cx="8128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86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5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54968" cy="61223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63476" y="5469538"/>
            <a:ext cx="2370022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30 mai 2014 : </a:t>
            </a:r>
            <a:r>
              <a:rPr lang="fr-FR" b="1" dirty="0"/>
              <a:t>7 MOIS</a:t>
            </a:r>
          </a:p>
        </p:txBody>
      </p:sp>
    </p:spTree>
    <p:extLst>
      <p:ext uri="{BB962C8B-B14F-4D97-AF65-F5344CB8AC3E}">
        <p14:creationId xmlns:p14="http://schemas.microsoft.com/office/powerpoint/2010/main" val="2553083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5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0" y="0"/>
            <a:ext cx="9109010" cy="60916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685994" y="6226802"/>
            <a:ext cx="1533818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Salle de réveil</a:t>
            </a:r>
          </a:p>
        </p:txBody>
      </p:sp>
    </p:spTree>
    <p:extLst>
      <p:ext uri="{BB962C8B-B14F-4D97-AF65-F5344CB8AC3E}">
        <p14:creationId xmlns:p14="http://schemas.microsoft.com/office/powerpoint/2010/main" val="2181269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5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09314" y="6330046"/>
            <a:ext cx="1112504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Vestiaires</a:t>
            </a:r>
          </a:p>
        </p:txBody>
      </p:sp>
    </p:spTree>
    <p:extLst>
      <p:ext uri="{BB962C8B-B14F-4D97-AF65-F5344CB8AC3E}">
        <p14:creationId xmlns:p14="http://schemas.microsoft.com/office/powerpoint/2010/main" val="3579234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118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235"/>
            <a:ext cx="9143999" cy="67557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133908" y="343190"/>
            <a:ext cx="2993127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Visite du club de </a:t>
            </a:r>
            <a:r>
              <a:rPr lang="fr-FR" dirty="0" err="1"/>
              <a:t>Mahajunga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6756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L’équipement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199" y="4037515"/>
            <a:ext cx="8228013" cy="1066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AIPM</a:t>
            </a:r>
          </a:p>
        </p:txBody>
      </p:sp>
    </p:spTree>
    <p:extLst>
      <p:ext uri="{BB962C8B-B14F-4D97-AF65-F5344CB8AC3E}">
        <p14:creationId xmlns:p14="http://schemas.microsoft.com/office/powerpoint/2010/main" val="2188393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2913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36873" y="6371602"/>
            <a:ext cx="2299587" cy="369332"/>
          </a:xfrm>
          <a:prstGeom prst="rect">
            <a:avLst/>
          </a:prstGeom>
          <a:solidFill>
            <a:srgbClr val="244A58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Membres du club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60884" y="5929022"/>
            <a:ext cx="229958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Arras Vauban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84895" y="5475000"/>
            <a:ext cx="2299587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Innerwheel</a:t>
            </a:r>
            <a:r>
              <a:rPr lang="fr-FR" dirty="0"/>
              <a:t> Arras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17805" y="4603853"/>
            <a:ext cx="2299587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Coblence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458339" y="5044477"/>
            <a:ext cx="229958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Maroeuil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922118" y="4185167"/>
            <a:ext cx="229958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La Louvière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234688" y="3765472"/>
            <a:ext cx="22995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Reims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58538" y="3320972"/>
            <a:ext cx="2299587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District 9220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823148" y="2882822"/>
            <a:ext cx="229958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Mahajunga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087758" y="2444672"/>
            <a:ext cx="229958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District 1520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352368" y="2019222"/>
            <a:ext cx="229958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District 1750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549581" y="1611790"/>
            <a:ext cx="22995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Fondation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827" y="311760"/>
            <a:ext cx="3831252" cy="2995210"/>
          </a:xfrm>
          <a:prstGeom prst="rect">
            <a:avLst/>
          </a:prstGeom>
          <a:scene3d>
            <a:camera prst="perspectiveRight">
              <a:rot lat="21120000" lon="18641843" rev="60000"/>
            </a:camera>
            <a:lightRig rig="threePt" dir="t"/>
          </a:scene3d>
          <a:sp3d>
            <a:bevelT w="25400"/>
          </a:sp3d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455" y="65088"/>
            <a:ext cx="1041126" cy="122237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616117" y="222852"/>
            <a:ext cx="2071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SUBVENTION</a:t>
            </a:r>
          </a:p>
          <a:p>
            <a:pPr algn="ctr"/>
            <a:r>
              <a:rPr lang="fr-FR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DE </a:t>
            </a:r>
          </a:p>
          <a:p>
            <a:pPr algn="ctr"/>
            <a:r>
              <a:rPr lang="fr-FR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CONTREPARTIE</a:t>
            </a:r>
          </a:p>
          <a:p>
            <a:pPr algn="ctr"/>
            <a:r>
              <a:rPr lang="fr-FR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2013-2015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" b="99446" l="565" r="99812">
                        <a14:foregroundMark x1="31073" y1="19188" x2="31073" y2="19188"/>
                        <a14:foregroundMark x1="37288" y1="17528" x2="37288" y2="17528"/>
                        <a14:foregroundMark x1="40113" y1="17897" x2="40113" y2="17897"/>
                        <a14:foregroundMark x1="37476" y1="14391" x2="37476" y2="14391"/>
                        <a14:foregroundMark x1="46139" y1="15129" x2="46139" y2="15129"/>
                        <a14:foregroundMark x1="50282" y1="15683" x2="50282" y2="15683"/>
                        <a14:foregroundMark x1="52354" y1="15314" x2="52354" y2="15314"/>
                        <a14:foregroundMark x1="58192" y1="15314" x2="58192" y2="15314"/>
                        <a14:foregroundMark x1="64783" y1="17897" x2="64783" y2="17897"/>
                        <a14:foregroundMark x1="77401" y1="67343" x2="77401" y2="67343"/>
                        <a14:foregroundMark x1="74200" y1="73432" x2="74200" y2="73432"/>
                        <a14:foregroundMark x1="77401" y1="69188" x2="77401" y2="69188"/>
                        <a14:foregroundMark x1="55744" y1="80627" x2="55744" y2="80627"/>
                        <a14:foregroundMark x1="65913" y1="77860" x2="65913" y2="77860"/>
                        <a14:foregroundMark x1="71186" y1="74908" x2="71186" y2="74908"/>
                        <a14:foregroundMark x1="68173" y1="77306" x2="68173" y2="77306"/>
                        <a14:foregroundMark x1="49718" y1="81550" x2="49718" y2="81550"/>
                        <a14:foregroundMark x1="48211" y1="82841" x2="48211" y2="82841"/>
                        <a14:foregroundMark x1="51224" y1="81734" x2="51224" y2="81734"/>
                        <a14:foregroundMark x1="43315" y1="82288" x2="43315" y2="82288"/>
                        <a14:foregroundMark x1="40678" y1="78967" x2="40678" y2="78967"/>
                        <a14:foregroundMark x1="35593" y1="78413" x2="35593" y2="78413"/>
                        <a14:foregroundMark x1="35970" y1="79705" x2="35970" y2="79705"/>
                        <a14:foregroundMark x1="29379" y1="75092" x2="29379" y2="75092"/>
                        <a14:foregroundMark x1="26365" y1="70849" x2="26365" y2="70849"/>
                        <a14:foregroundMark x1="19774" y1="69004" x2="19774" y2="69004"/>
                        <a14:foregroundMark x1="20527" y1="64945" x2="20527" y2="64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991" y="3575159"/>
            <a:ext cx="2667927" cy="27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08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776054"/>
            <a:ext cx="8042276" cy="1336956"/>
          </a:xfrm>
        </p:spPr>
        <p:txBody>
          <a:bodyPr/>
          <a:lstStyle/>
          <a:p>
            <a:r>
              <a:rPr lang="fr-FR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Acceptation par la fondation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75891 $ (55475 euros)</a:t>
            </a:r>
          </a:p>
          <a:p>
            <a:r>
              <a:rPr lang="fr-FR" dirty="0">
                <a:solidFill>
                  <a:schemeClr val="tx1"/>
                </a:solidFill>
              </a:rPr>
              <a:t>Fonds versés sur le compte du rotary le 15 janvier 2014</a:t>
            </a:r>
          </a:p>
          <a:p>
            <a:r>
              <a:rPr lang="fr-FR" dirty="0">
                <a:solidFill>
                  <a:schemeClr val="tx1"/>
                </a:solidFill>
              </a:rPr>
              <a:t>Equipement du bloc opératoire et de la laverie-stérilisation dans les anciens locaux du bloc opératoire</a:t>
            </a:r>
          </a:p>
        </p:txBody>
      </p:sp>
    </p:spTree>
    <p:extLst>
      <p:ext uri="{BB962C8B-B14F-4D97-AF65-F5344CB8AC3E}">
        <p14:creationId xmlns:p14="http://schemas.microsoft.com/office/powerpoint/2010/main" val="80662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0"/>
            <a:ext cx="9144000" cy="6858000"/>
            <a:chOff x="0" y="0"/>
            <a:chExt cx="5244808" cy="3933606"/>
          </a:xfrm>
        </p:grpSpPr>
        <p:pic>
          <p:nvPicPr>
            <p:cNvPr id="2" name="Image 1" descr="7:11:13 1° pierr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244808" cy="3933606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280289" y="3564274"/>
              <a:ext cx="1018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6/11/13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94FBA5B-578D-5B06-1858-C0B33B99D5BA}"/>
              </a:ext>
            </a:extLst>
          </p:cNvPr>
          <p:cNvSpPr txBox="1"/>
          <p:nvPr/>
        </p:nvSpPr>
        <p:spPr>
          <a:xfrm>
            <a:off x="998483" y="4876800"/>
            <a:ext cx="16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Première pierre</a:t>
            </a:r>
          </a:p>
        </p:txBody>
      </p:sp>
    </p:spTree>
    <p:extLst>
      <p:ext uri="{BB962C8B-B14F-4D97-AF65-F5344CB8AC3E}">
        <p14:creationId xmlns:p14="http://schemas.microsoft.com/office/powerpoint/2010/main" val="941153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93019" y="198236"/>
            <a:ext cx="2304875" cy="646331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1 autoclave vertical</a:t>
            </a:r>
          </a:p>
          <a:p>
            <a:pPr algn="ctr"/>
            <a:r>
              <a:rPr lang="fr-FR" dirty="0"/>
              <a:t>5000 euros</a:t>
            </a:r>
          </a:p>
        </p:txBody>
      </p:sp>
      <p:pic>
        <p:nvPicPr>
          <p:cNvPr id="2" name="Image 1" descr="autoclav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5384801" cy="7179734"/>
          </a:xfrm>
          <a:prstGeom prst="rect">
            <a:avLst/>
          </a:prstGeom>
        </p:spPr>
      </p:pic>
      <p:pic>
        <p:nvPicPr>
          <p:cNvPr id="7" name="Image 6" descr="P103054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800" y="1471568"/>
            <a:ext cx="3759200" cy="538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93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3049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53473" y="480831"/>
            <a:ext cx="2290611" cy="707886"/>
          </a:xfrm>
          <a:prstGeom prst="rect">
            <a:avLst/>
          </a:prstGeom>
          <a:solidFill>
            <a:srgbClr val="E29F1D"/>
          </a:solidFill>
        </p:spPr>
        <p:txBody>
          <a:bodyPr wrap="none" rtlCol="0">
            <a:spAutoFit/>
          </a:bodyPr>
          <a:lstStyle/>
          <a:p>
            <a:r>
              <a:rPr lang="fr-FR" sz="4000" dirty="0"/>
              <a:t>5012,53 €</a:t>
            </a:r>
          </a:p>
        </p:txBody>
      </p:sp>
    </p:spTree>
    <p:extLst>
      <p:ext uri="{BB962C8B-B14F-4D97-AF65-F5344CB8AC3E}">
        <p14:creationId xmlns:p14="http://schemas.microsoft.com/office/powerpoint/2010/main" val="3889589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305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55169" y="1084951"/>
            <a:ext cx="11323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1926,69 €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76770" y="5902973"/>
            <a:ext cx="220264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fr-FR" sz="3600" b="1" dirty="0">
                <a:ln w="50800"/>
                <a:solidFill>
                  <a:srgbClr val="C01706"/>
                </a:solidFill>
              </a:rPr>
              <a:t>Lits bébés</a:t>
            </a:r>
          </a:p>
        </p:txBody>
      </p:sp>
    </p:spTree>
    <p:extLst>
      <p:ext uri="{BB962C8B-B14F-4D97-AF65-F5344CB8AC3E}">
        <p14:creationId xmlns:p14="http://schemas.microsoft.com/office/powerpoint/2010/main" val="754335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808454" cy="326003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3007836"/>
            <a:ext cx="3808454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 aspirateurs de bloc opératoire</a:t>
            </a:r>
          </a:p>
          <a:p>
            <a:pPr algn="ctr"/>
            <a:r>
              <a:rPr lang="fr-FR" dirty="0"/>
              <a:t>2000 euros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3500"/>
            <a:ext cx="3619500" cy="20574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5932269"/>
            <a:ext cx="36195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 bistouris électriques</a:t>
            </a:r>
          </a:p>
          <a:p>
            <a:pPr algn="ctr"/>
            <a:r>
              <a:rPr lang="fr-FR" dirty="0"/>
              <a:t>5000 euros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00" y="0"/>
            <a:ext cx="3513852" cy="3657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40300" y="3683000"/>
            <a:ext cx="3513852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Scialytique mobile </a:t>
            </a:r>
          </a:p>
          <a:p>
            <a:pPr algn="ctr"/>
            <a:r>
              <a:rPr lang="fr-FR" dirty="0"/>
              <a:t>5000 euros</a:t>
            </a:r>
          </a:p>
        </p:txBody>
      </p:sp>
      <p:pic>
        <p:nvPicPr>
          <p:cNvPr id="8" name="Image 7" descr="aspirateurs 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10448" cy="30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54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2579235" cy="28321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" y="2946401"/>
            <a:ext cx="5420398" cy="34924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0" y="0"/>
            <a:ext cx="2832100" cy="2832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00" y="0"/>
            <a:ext cx="3441700" cy="2362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96000" y="3598228"/>
            <a:ext cx="2731712" cy="2862323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4 tables d’instruments</a:t>
            </a:r>
          </a:p>
          <a:p>
            <a:pPr algn="ctr"/>
            <a:r>
              <a:rPr lang="fr-FR" dirty="0"/>
              <a:t>2 armoires inox</a:t>
            </a:r>
          </a:p>
          <a:p>
            <a:pPr algn="ctr"/>
            <a:r>
              <a:rPr lang="fr-FR" dirty="0"/>
              <a:t>9 boîtes de chirurgie</a:t>
            </a:r>
          </a:p>
          <a:p>
            <a:pPr algn="ctr"/>
            <a:r>
              <a:rPr lang="fr-FR" dirty="0"/>
              <a:t>1 </a:t>
            </a:r>
            <a:r>
              <a:rPr lang="fr-FR" dirty="0" err="1"/>
              <a:t>döppler</a:t>
            </a:r>
            <a:r>
              <a:rPr lang="fr-FR" dirty="0"/>
              <a:t> fœtal</a:t>
            </a:r>
          </a:p>
          <a:p>
            <a:pPr algn="ctr"/>
            <a:r>
              <a:rPr lang="fr-FR" dirty="0"/>
              <a:t>2 chariots à linge</a:t>
            </a:r>
          </a:p>
          <a:p>
            <a:pPr algn="ctr"/>
            <a:r>
              <a:rPr lang="fr-FR" dirty="0"/>
              <a:t>3 chariots d’anesthésie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6000 Euros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3893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3053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508" y="0"/>
            <a:ext cx="5227492" cy="3920618"/>
          </a:xfrm>
          <a:prstGeom prst="rect">
            <a:avLst/>
          </a:prstGeom>
        </p:spPr>
      </p:pic>
      <p:pic>
        <p:nvPicPr>
          <p:cNvPr id="2" name="Image 1" descr="P103053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27491" cy="392061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37256" y="6090520"/>
            <a:ext cx="1869422" cy="584776"/>
          </a:xfrm>
          <a:prstGeom prst="rect">
            <a:avLst/>
          </a:prstGeom>
          <a:solidFill>
            <a:srgbClr val="E29F1D"/>
          </a:solidFill>
        </p:spPr>
        <p:txBody>
          <a:bodyPr wrap="none" rtlCol="0">
            <a:spAutoFit/>
          </a:bodyPr>
          <a:lstStyle/>
          <a:p>
            <a:r>
              <a:rPr lang="fr-FR" sz="3200" dirty="0"/>
              <a:t>5844,74 €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69889" y="4315146"/>
            <a:ext cx="828554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fr-FR" sz="3200" b="1" dirty="0">
                <a:ln w="50800"/>
                <a:solidFill>
                  <a:srgbClr val="C01706"/>
                </a:solidFill>
              </a:rPr>
              <a:t>Bistouris électriques, Chariots anesthésie, tables instrumentation </a:t>
            </a:r>
          </a:p>
        </p:txBody>
      </p:sp>
    </p:spTree>
    <p:extLst>
      <p:ext uri="{BB962C8B-B14F-4D97-AF65-F5344CB8AC3E}">
        <p14:creationId xmlns:p14="http://schemas.microsoft.com/office/powerpoint/2010/main" val="4016490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305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82554" y="1282484"/>
            <a:ext cx="4075342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Scialytique à batterie mobile : 4464,29 €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0286" y="1380847"/>
            <a:ext cx="2748055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Armoires Inox : 1159,15 €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77037" y="6460121"/>
            <a:ext cx="2734981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Chariots à linge : 744,36 €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21040" y="2330448"/>
            <a:ext cx="2145051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Doppler fœtal 111 €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6484" y="5548045"/>
            <a:ext cx="2931211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Aspiration de bloc : 1942,36 </a:t>
            </a:r>
          </a:p>
        </p:txBody>
      </p:sp>
    </p:spTree>
    <p:extLst>
      <p:ext uri="{BB962C8B-B14F-4D97-AF65-F5344CB8AC3E}">
        <p14:creationId xmlns:p14="http://schemas.microsoft.com/office/powerpoint/2010/main" val="989128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306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6913" y="856912"/>
            <a:ext cx="6855302" cy="514147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041543" y="628778"/>
            <a:ext cx="186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Devis menuiserie</a:t>
            </a:r>
          </a:p>
        </p:txBody>
      </p:sp>
      <p:pic>
        <p:nvPicPr>
          <p:cNvPr id="5" name="Image 4" descr="Photo 136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068" y="3402800"/>
            <a:ext cx="4606932" cy="34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1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 137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46" y="3057558"/>
            <a:ext cx="5067254" cy="3800441"/>
          </a:xfrm>
          <a:prstGeom prst="rect">
            <a:avLst/>
          </a:prstGeom>
        </p:spPr>
      </p:pic>
      <p:pic>
        <p:nvPicPr>
          <p:cNvPr id="2" name="Image 1" descr="Photo 137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0" y="0"/>
            <a:ext cx="4076746" cy="3575407"/>
          </a:xfrm>
          <a:prstGeom prst="rect">
            <a:avLst/>
          </a:prstGeom>
        </p:spPr>
      </p:pic>
      <p:pic>
        <p:nvPicPr>
          <p:cNvPr id="4" name="Image 3" descr="Photo 137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66002"/>
            <a:ext cx="4655996" cy="3491997"/>
          </a:xfrm>
          <a:prstGeom prst="rect">
            <a:avLst/>
          </a:prstGeom>
        </p:spPr>
      </p:pic>
      <p:pic>
        <p:nvPicPr>
          <p:cNvPr id="5" name="Image 4" descr="Photo 1387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4419" y="-12329"/>
            <a:ext cx="1709581" cy="305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46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74200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Devis menuiserie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3297" y="1257557"/>
            <a:ext cx="9020703" cy="5220027"/>
          </a:xfrm>
        </p:spPr>
        <p:txBody>
          <a:bodyPr>
            <a:normAutofit fontScale="92500" lnSpcReduction="2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bg1"/>
                </a:solidFill>
              </a:rPr>
              <a:t>40 tables de nuit à 35 000*40 = 1 400 000A soit 437,50€</a:t>
            </a:r>
          </a:p>
          <a:p>
            <a:r>
              <a:rPr lang="fr-FR" b="1" dirty="0">
                <a:ln/>
                <a:solidFill>
                  <a:schemeClr val="bg2">
                    <a:lumMod val="90000"/>
                  </a:schemeClr>
                </a:solidFill>
              </a:rPr>
              <a:t>23 somm</a:t>
            </a:r>
            <a:r>
              <a:rPr lang="fr-FR" b="1" dirty="0">
                <a:ln/>
                <a:solidFill>
                  <a:schemeClr val="bg1"/>
                </a:solidFill>
              </a:rPr>
              <a:t>iers en bois posés à 45 000*23 = 1 035 000 A soit 323,44€</a:t>
            </a:r>
          </a:p>
          <a:p>
            <a:r>
              <a:rPr lang="fr-FR" b="1" dirty="0">
                <a:ln/>
                <a:solidFill>
                  <a:schemeClr val="accent3"/>
                </a:solidFill>
              </a:rPr>
              <a:t>40 chaises en bois à 35 000*40 = 1400 000 A soit 437,50 €</a:t>
            </a:r>
          </a:p>
          <a:p>
            <a:r>
              <a:rPr lang="fr-FR" b="1" dirty="0">
                <a:ln/>
                <a:solidFill>
                  <a:schemeClr val="accent3"/>
                </a:solidFill>
              </a:rPr>
              <a:t>80 tabourets en bois à 29 000 *80 = 2 320 000 A soit 725 €</a:t>
            </a:r>
          </a:p>
          <a:p>
            <a:r>
              <a:rPr lang="fr-FR" b="1" dirty="0">
                <a:ln/>
                <a:solidFill>
                  <a:schemeClr val="accent3"/>
                </a:solidFill>
              </a:rPr>
              <a:t>Portes armoire accouchement sécurisées 100 000 A = 31,25 €</a:t>
            </a:r>
          </a:p>
          <a:p>
            <a:r>
              <a:rPr lang="fr-FR" b="1" dirty="0">
                <a:ln/>
                <a:solidFill>
                  <a:schemeClr val="accent3"/>
                </a:solidFill>
              </a:rPr>
              <a:t>Etagères Pharmacie 12m *50cm , 6 étagères 1 300 000 A soit 406,25 €</a:t>
            </a:r>
          </a:p>
          <a:p>
            <a:r>
              <a:rPr lang="fr-FR" b="1" dirty="0">
                <a:ln/>
                <a:solidFill>
                  <a:schemeClr val="accent3"/>
                </a:solidFill>
              </a:rPr>
              <a:t>20 bancs de 2,5m à 35 000 * 20 = 700 000 A soit 218,75 €</a:t>
            </a:r>
          </a:p>
          <a:p>
            <a:r>
              <a:rPr lang="fr-FR" b="1" dirty="0">
                <a:ln/>
                <a:solidFill>
                  <a:schemeClr val="accent3"/>
                </a:solidFill>
              </a:rPr>
              <a:t>Etagère bureau bloc à 350 000 A  soit 109,40€</a:t>
            </a:r>
          </a:p>
          <a:p>
            <a:r>
              <a:rPr lang="fr-FR" b="1" dirty="0">
                <a:ln/>
                <a:solidFill>
                  <a:schemeClr val="accent3"/>
                </a:solidFill>
              </a:rPr>
              <a:t>Etagères vestiaires à 100 000*2 = 200 000 A soit 62,50€ </a:t>
            </a:r>
          </a:p>
          <a:p>
            <a:pPr marL="0" indent="0">
              <a:buNone/>
            </a:pPr>
            <a:r>
              <a:rPr lang="fr-FR" sz="5200" b="1" dirty="0">
                <a:ln/>
                <a:solidFill>
                  <a:schemeClr val="accent3"/>
                </a:solidFill>
              </a:rPr>
              <a:t>Total  8 805 000 A soit 2751,56 €</a:t>
            </a:r>
          </a:p>
        </p:txBody>
      </p:sp>
      <p:pic>
        <p:nvPicPr>
          <p:cNvPr id="4" name="Image 3" descr="P10306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672" y="29281"/>
            <a:ext cx="2223328" cy="166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AIMA construit</a:t>
            </a:r>
            <a:br>
              <a:rPr lang="fr-FR" dirty="0"/>
            </a:br>
            <a:r>
              <a:rPr lang="fr-FR" dirty="0"/>
              <a:t>Le Rotary équipe</a:t>
            </a:r>
          </a:p>
        </p:txBody>
      </p:sp>
      <p:pic>
        <p:nvPicPr>
          <p:cNvPr id="4" name="Espace réservé du contenu 3" descr="DSC_12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7352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10304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03080" cy="61033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48241" y="308762"/>
            <a:ext cx="33495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33 811 200 A = 11270 €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12371" y="6133106"/>
            <a:ext cx="316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Groupe électrogène</a:t>
            </a:r>
          </a:p>
        </p:txBody>
      </p:sp>
    </p:spTree>
    <p:extLst>
      <p:ext uri="{BB962C8B-B14F-4D97-AF65-F5344CB8AC3E}">
        <p14:creationId xmlns:p14="http://schemas.microsoft.com/office/powerpoint/2010/main" val="2477751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Achat de la boîte à outils</a:t>
            </a:r>
          </a:p>
        </p:txBody>
      </p:sp>
      <p:pic>
        <p:nvPicPr>
          <p:cNvPr id="4" name="Espace réservé du contenu 3" descr="P103047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1170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pic>
        <p:nvPicPr>
          <p:cNvPr id="5" name="Image 4" descr="IMG_014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99692" cy="253927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83913" y="75168"/>
            <a:ext cx="3462419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Tenues opératoires et champs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36900" y="6273800"/>
            <a:ext cx="1439817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1200 euros</a:t>
            </a:r>
          </a:p>
        </p:txBody>
      </p:sp>
      <p:pic>
        <p:nvPicPr>
          <p:cNvPr id="6" name="Image 5" descr="madagascar 2014 11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4" b="89931" l="1218" r="94447">
                        <a14:foregroundMark x1="43302" y1="32292" x2="43302" y2="32292"/>
                        <a14:foregroundMark x1="46761" y1="32716" x2="46761" y2="32716"/>
                        <a14:foregroundMark x1="40039" y1="33295" x2="40039" y2="33295"/>
                        <a14:foregroundMark x1="31369" y1="78781" x2="31369" y2="78781"/>
                        <a14:foregroundMark x1="40039" y1="37423" x2="40039" y2="37423"/>
                        <a14:foregroundMark x1="40331" y1="39776" x2="40331" y2="39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913" y="-1054385"/>
            <a:ext cx="6096594" cy="769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2"/>
            <a:ext cx="6858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60686" y="2145244"/>
            <a:ext cx="278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linge de bloc opératoire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3560" y="4002970"/>
            <a:ext cx="1596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500€</a:t>
            </a:r>
          </a:p>
        </p:txBody>
      </p:sp>
    </p:spTree>
    <p:extLst>
      <p:ext uri="{BB962C8B-B14F-4D97-AF65-F5344CB8AC3E}">
        <p14:creationId xmlns:p14="http://schemas.microsoft.com/office/powerpoint/2010/main" val="898557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304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09805" y="468502"/>
            <a:ext cx="2099741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55 € pour 4 housses</a:t>
            </a:r>
          </a:p>
        </p:txBody>
      </p:sp>
    </p:spTree>
    <p:extLst>
      <p:ext uri="{BB962C8B-B14F-4D97-AF65-F5344CB8AC3E}">
        <p14:creationId xmlns:p14="http://schemas.microsoft.com/office/powerpoint/2010/main" val="4139836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2099"/>
            <a:ext cx="7770813" cy="110705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Demande couture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51772"/>
            <a:ext cx="9144000" cy="5215162"/>
          </a:xfrm>
        </p:spPr>
        <p:txBody>
          <a:bodyPr>
            <a:normAutofit fontScale="92500" lnSpcReduction="20000"/>
          </a:bodyPr>
          <a:lstStyle/>
          <a:p>
            <a:r>
              <a:rPr lang="fr-FR" dirty="0">
                <a:solidFill>
                  <a:schemeClr val="bg1"/>
                </a:solidFill>
              </a:rPr>
              <a:t>10 champs opératoires perforés chirurgie abdominale</a:t>
            </a:r>
          </a:p>
          <a:p>
            <a:r>
              <a:rPr lang="fr-FR" dirty="0">
                <a:solidFill>
                  <a:schemeClr val="bg1"/>
                </a:solidFill>
              </a:rPr>
              <a:t>5 champs opératoires perforés pour membre supérieur</a:t>
            </a:r>
          </a:p>
          <a:p>
            <a:r>
              <a:rPr lang="fr-FR" dirty="0"/>
              <a:t>5 champs opératoires perforés pour membres inférieurs</a:t>
            </a:r>
          </a:p>
          <a:p>
            <a:r>
              <a:rPr lang="fr-FR" dirty="0"/>
              <a:t>12 alèses pour lit bébé double face</a:t>
            </a:r>
          </a:p>
          <a:p>
            <a:r>
              <a:rPr lang="fr-FR" dirty="0"/>
              <a:t>50 alèses protège matelas</a:t>
            </a:r>
          </a:p>
          <a:p>
            <a:r>
              <a:rPr lang="fr-FR" dirty="0"/>
              <a:t>8 tenues de brancardier grises</a:t>
            </a:r>
          </a:p>
          <a:p>
            <a:r>
              <a:rPr lang="fr-FR" dirty="0"/>
              <a:t>24 tenues d’infirmiers et sage femmes roses</a:t>
            </a:r>
          </a:p>
          <a:p>
            <a:r>
              <a:rPr lang="fr-FR" dirty="0"/>
              <a:t>40 housses de matelas </a:t>
            </a:r>
          </a:p>
          <a:p>
            <a:r>
              <a:rPr lang="fr-FR" dirty="0"/>
              <a:t>4 housses pour amplificateur de brillance</a:t>
            </a:r>
          </a:p>
          <a:p>
            <a:r>
              <a:rPr lang="fr-FR" dirty="0"/>
              <a:t>100 draps simples ( 50 blancs et 50 bleus ciel)</a:t>
            </a:r>
          </a:p>
          <a:p>
            <a:pPr marL="0" indent="0">
              <a:buNone/>
            </a:pPr>
            <a:r>
              <a:rPr lang="fr-FR" sz="5200" dirty="0"/>
              <a:t>Total environ 10 000 000 A  soit 3125 €</a:t>
            </a:r>
          </a:p>
          <a:p>
            <a:endParaRPr lang="fr-FR" sz="5200" dirty="0"/>
          </a:p>
        </p:txBody>
      </p:sp>
      <p:sp>
        <p:nvSpPr>
          <p:cNvPr id="4" name="ZoneTexte 3"/>
          <p:cNvSpPr txBox="1"/>
          <p:nvPr/>
        </p:nvSpPr>
        <p:spPr>
          <a:xfrm>
            <a:off x="1048024" y="6366934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moustiquaires seront fournis par le gouvernement</a:t>
            </a:r>
          </a:p>
        </p:txBody>
      </p:sp>
      <p:pic>
        <p:nvPicPr>
          <p:cNvPr id="5" name="Image 4" descr="P103074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314" y="2154776"/>
            <a:ext cx="2325686" cy="174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10901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16344" cy="3210896"/>
          </a:xfrm>
          <a:prstGeom prst="rect">
            <a:avLst/>
          </a:prstGeom>
        </p:spPr>
      </p:pic>
      <p:pic>
        <p:nvPicPr>
          <p:cNvPr id="6" name="Image 5" descr="P109012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344" y="3210896"/>
            <a:ext cx="5470656" cy="3647104"/>
          </a:xfrm>
          <a:prstGeom prst="rect">
            <a:avLst/>
          </a:prstGeom>
        </p:spPr>
      </p:pic>
      <p:pic>
        <p:nvPicPr>
          <p:cNvPr id="7" name="Image 6" descr="P109013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8297"/>
            <a:ext cx="5024555" cy="3349703"/>
          </a:xfrm>
          <a:prstGeom prst="rect">
            <a:avLst/>
          </a:prstGeom>
        </p:spPr>
      </p:pic>
      <p:pic>
        <p:nvPicPr>
          <p:cNvPr id="8" name="Image 7" descr="P109014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655" y="0"/>
            <a:ext cx="4816345" cy="32108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73344" y="3138965"/>
            <a:ext cx="2749070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5 décembre 2013 : </a:t>
            </a:r>
            <a:r>
              <a:rPr lang="fr-FR" b="1" dirty="0"/>
              <a:t>1MOIS</a:t>
            </a:r>
          </a:p>
        </p:txBody>
      </p:sp>
    </p:spTree>
    <p:extLst>
      <p:ext uri="{BB962C8B-B14F-4D97-AF65-F5344CB8AC3E}">
        <p14:creationId xmlns:p14="http://schemas.microsoft.com/office/powerpoint/2010/main" val="208249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9013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127770" cy="3418513"/>
          </a:xfrm>
          <a:prstGeom prst="rect">
            <a:avLst/>
          </a:prstGeom>
        </p:spPr>
      </p:pic>
      <p:pic>
        <p:nvPicPr>
          <p:cNvPr id="3" name="Image 2" descr="P109019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90" y="3418513"/>
            <a:ext cx="5210209" cy="347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6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6 22.12.13 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492" y="-11966"/>
            <a:ext cx="5251508" cy="3511946"/>
          </a:xfrm>
          <a:prstGeom prst="rect">
            <a:avLst/>
          </a:prstGeom>
        </p:spPr>
      </p:pic>
      <p:pic>
        <p:nvPicPr>
          <p:cNvPr id="2" name="Image 1" descr="14 22.12.13 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33615" cy="3499980"/>
          </a:xfrm>
          <a:prstGeom prst="rect">
            <a:avLst/>
          </a:prstGeom>
        </p:spPr>
      </p:pic>
      <p:pic>
        <p:nvPicPr>
          <p:cNvPr id="3" name="Image 2" descr="15 22.12.13 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6053"/>
            <a:ext cx="5251508" cy="3511946"/>
          </a:xfrm>
          <a:prstGeom prst="rect">
            <a:avLst/>
          </a:prstGeom>
        </p:spPr>
      </p:pic>
      <p:pic>
        <p:nvPicPr>
          <p:cNvPr id="5" name="Image 4" descr="DSCN796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405" y="3346054"/>
            <a:ext cx="4682595" cy="351194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18593" y="3121789"/>
            <a:ext cx="3749744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21 décembre 2013 : </a:t>
            </a:r>
            <a:r>
              <a:rPr lang="fr-FR" b="1" dirty="0"/>
              <a:t>1 MOIS et demi</a:t>
            </a:r>
          </a:p>
        </p:txBody>
      </p:sp>
    </p:spTree>
    <p:extLst>
      <p:ext uri="{BB962C8B-B14F-4D97-AF65-F5344CB8AC3E}">
        <p14:creationId xmlns:p14="http://schemas.microsoft.com/office/powerpoint/2010/main" val="2367255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 16.1.14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606427" cy="3749298"/>
          </a:xfrm>
          <a:prstGeom prst="rect">
            <a:avLst/>
          </a:prstGeom>
        </p:spPr>
      </p:pic>
      <p:pic>
        <p:nvPicPr>
          <p:cNvPr id="3" name="Image 2" descr="18 16.1.14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7118"/>
            <a:ext cx="4681693" cy="3130882"/>
          </a:xfrm>
          <a:prstGeom prst="rect">
            <a:avLst/>
          </a:prstGeom>
        </p:spPr>
      </p:pic>
      <p:pic>
        <p:nvPicPr>
          <p:cNvPr id="4" name="Image 3" descr="20 16.1.14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307" y="3727118"/>
            <a:ext cx="4681693" cy="313088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93522" y="3564632"/>
            <a:ext cx="3467616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16 janvier 2014 : </a:t>
            </a:r>
            <a:r>
              <a:rPr lang="fr-FR" b="1" dirty="0"/>
              <a:t>2 MOIS et demi</a:t>
            </a:r>
          </a:p>
        </p:txBody>
      </p:sp>
    </p:spTree>
    <p:extLst>
      <p:ext uri="{BB962C8B-B14F-4D97-AF65-F5344CB8AC3E}">
        <p14:creationId xmlns:p14="http://schemas.microsoft.com/office/powerpoint/2010/main" val="320830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50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31519" cy="3097328"/>
          </a:xfrm>
          <a:prstGeom prst="rect">
            <a:avLst/>
          </a:prstGeom>
        </p:spPr>
      </p:pic>
      <p:pic>
        <p:nvPicPr>
          <p:cNvPr id="3" name="Image 2" descr="DSC_05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480" y="0"/>
            <a:ext cx="4631519" cy="3097328"/>
          </a:xfrm>
          <a:prstGeom prst="rect">
            <a:avLst/>
          </a:prstGeom>
        </p:spPr>
      </p:pic>
      <p:pic>
        <p:nvPicPr>
          <p:cNvPr id="4" name="Image 3" descr="DSC_056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7328"/>
            <a:ext cx="5623435" cy="3760672"/>
          </a:xfrm>
          <a:prstGeom prst="rect">
            <a:avLst/>
          </a:prstGeom>
        </p:spPr>
      </p:pic>
      <p:pic>
        <p:nvPicPr>
          <p:cNvPr id="5" name="Image 4" descr="DSC_052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120" y="3104386"/>
            <a:ext cx="5612880" cy="37536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93522" y="3564632"/>
            <a:ext cx="2656985" cy="369332"/>
          </a:xfrm>
          <a:prstGeom prst="rect">
            <a:avLst/>
          </a:prstGeom>
          <a:solidFill>
            <a:srgbClr val="83C1C6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31 janvier 2014 : </a:t>
            </a:r>
            <a:r>
              <a:rPr lang="fr-FR" b="1" dirty="0"/>
              <a:t>3 MOIS</a:t>
            </a:r>
          </a:p>
        </p:txBody>
      </p:sp>
    </p:spTree>
    <p:extLst>
      <p:ext uri="{BB962C8B-B14F-4D97-AF65-F5344CB8AC3E}">
        <p14:creationId xmlns:p14="http://schemas.microsoft.com/office/powerpoint/2010/main" val="14251861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</TotalTime>
  <Words>540</Words>
  <Application>Microsoft Macintosh PowerPoint</Application>
  <PresentationFormat>Affichage à l'écran (4:3)</PresentationFormat>
  <Paragraphs>111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Thème Office</vt:lpstr>
      <vt:lpstr>Construction du bloc opératoire Hôpital d’Antsohihy</vt:lpstr>
      <vt:lpstr>Présentation PowerPoint</vt:lpstr>
      <vt:lpstr>Présentation PowerPoint</vt:lpstr>
      <vt:lpstr>AIMA construit Le Rotary équipe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L’équipement</vt:lpstr>
      <vt:lpstr>Présentation PowerPoint</vt:lpstr>
      <vt:lpstr>Acceptation par la fondation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Devis menuiserie</vt:lpstr>
      <vt:lpstr>Présentation PowerPoint</vt:lpstr>
      <vt:lpstr>Achat de la boîte à outils</vt:lpstr>
      <vt:lpstr>Présentation PowerPoint</vt:lpstr>
      <vt:lpstr>Présentation PowerPoint</vt:lpstr>
      <vt:lpstr>Présentation PowerPoint</vt:lpstr>
      <vt:lpstr>Demande couture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TILLIE</dc:creator>
  <cp:lastModifiedBy>Bruno TILLIE</cp:lastModifiedBy>
  <cp:revision>7</cp:revision>
  <dcterms:created xsi:type="dcterms:W3CDTF">2025-01-12T10:19:17Z</dcterms:created>
  <dcterms:modified xsi:type="dcterms:W3CDTF">2025-01-12T10:24:39Z</dcterms:modified>
</cp:coreProperties>
</file>