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7" r:id="rId2"/>
    <p:sldId id="261" r:id="rId3"/>
    <p:sldId id="259" r:id="rId4"/>
    <p:sldId id="270" r:id="rId5"/>
    <p:sldId id="556" r:id="rId6"/>
    <p:sldId id="372" r:id="rId7"/>
    <p:sldId id="569" r:id="rId8"/>
    <p:sldId id="570" r:id="rId9"/>
    <p:sldId id="276" r:id="rId10"/>
    <p:sldId id="277" r:id="rId11"/>
    <p:sldId id="557" r:id="rId12"/>
    <p:sldId id="278" r:id="rId13"/>
    <p:sldId id="558" r:id="rId14"/>
    <p:sldId id="279" r:id="rId15"/>
    <p:sldId id="559" r:id="rId16"/>
    <p:sldId id="280" r:id="rId17"/>
    <p:sldId id="560" r:id="rId18"/>
    <p:sldId id="561" r:id="rId19"/>
    <p:sldId id="562" r:id="rId20"/>
    <p:sldId id="282" r:id="rId21"/>
    <p:sldId id="563" r:id="rId22"/>
    <p:sldId id="289" r:id="rId23"/>
    <p:sldId id="564" r:id="rId24"/>
    <p:sldId id="262" r:id="rId25"/>
    <p:sldId id="566" r:id="rId26"/>
    <p:sldId id="268" r:id="rId27"/>
    <p:sldId id="573" r:id="rId28"/>
    <p:sldId id="286" r:id="rId29"/>
    <p:sldId id="574" r:id="rId30"/>
    <p:sldId id="266" r:id="rId31"/>
    <p:sldId id="567" r:id="rId32"/>
    <p:sldId id="269" r:id="rId33"/>
    <p:sldId id="568" r:id="rId34"/>
    <p:sldId id="267" r:id="rId35"/>
    <p:sldId id="575" r:id="rId36"/>
    <p:sldId id="571" r:id="rId37"/>
    <p:sldId id="565" r:id="rId38"/>
    <p:sldId id="578" r:id="rId39"/>
    <p:sldId id="579" r:id="rId40"/>
    <p:sldId id="576" r:id="rId41"/>
    <p:sldId id="572" r:id="rId42"/>
    <p:sldId id="577"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p:restoredTop sz="94762"/>
  </p:normalViewPr>
  <p:slideViewPr>
    <p:cSldViewPr snapToGrid="0">
      <p:cViewPr varScale="1">
        <p:scale>
          <a:sx n="121" d="100"/>
          <a:sy n="121" d="100"/>
        </p:scale>
        <p:origin x="2280"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CB7B17-DF64-374D-B648-F61F17925737}" type="datetimeFigureOut">
              <a:rPr lang="fr-FR" smtClean="0"/>
              <a:t>04/02/2025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E9E2C-43A0-4845-9456-2DBA3A9DB643}" type="slidenum">
              <a:rPr lang="fr-FR" smtClean="0"/>
              <a:t>‹N°›</a:t>
            </a:fld>
            <a:endParaRPr lang="fr-FR"/>
          </a:p>
        </p:txBody>
      </p:sp>
    </p:spTree>
    <p:extLst>
      <p:ext uri="{BB962C8B-B14F-4D97-AF65-F5344CB8AC3E}">
        <p14:creationId xmlns:p14="http://schemas.microsoft.com/office/powerpoint/2010/main" val="1516571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6E9E2C-43A0-4845-9456-2DBA3A9DB643}" type="slidenum">
              <a:rPr lang="fr-FR" smtClean="0"/>
              <a:t>1</a:t>
            </a:fld>
            <a:endParaRPr lang="fr-FR"/>
          </a:p>
        </p:txBody>
      </p:sp>
    </p:spTree>
    <p:extLst>
      <p:ext uri="{BB962C8B-B14F-4D97-AF65-F5344CB8AC3E}">
        <p14:creationId xmlns:p14="http://schemas.microsoft.com/office/powerpoint/2010/main" val="297593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C’est à l’hôpital d’ </a:t>
            </a:r>
            <a:r>
              <a:rPr lang="fr-FR" dirty="0" err="1"/>
              <a:t>Antsohihy</a:t>
            </a:r>
            <a:r>
              <a:rPr lang="fr-FR" dirty="0"/>
              <a:t> chef lieu de la région de Sofia, au nord ouest de la grande Ile que se concentre notre action. Cet hôpital dispose de 120 lits pour une population de plus de 1 million de personnes</a:t>
            </a:r>
          </a:p>
        </p:txBody>
      </p:sp>
      <p:sp>
        <p:nvSpPr>
          <p:cNvPr id="4" name="Espace réservé du numéro de diapositive 3"/>
          <p:cNvSpPr>
            <a:spLocks noGrp="1"/>
          </p:cNvSpPr>
          <p:nvPr>
            <p:ph type="sldNum" sz="quarter" idx="5"/>
          </p:nvPr>
        </p:nvSpPr>
        <p:spPr/>
        <p:txBody>
          <a:bodyPr/>
          <a:lstStyle/>
          <a:p>
            <a:fld id="{E3118DFA-2B9D-9443-B32C-4D011335670E}" type="slidenum">
              <a:rPr lang="fr-FR" smtClean="0"/>
              <a:t>2</a:t>
            </a:fld>
            <a:endParaRPr lang="fr-FR"/>
          </a:p>
        </p:txBody>
      </p:sp>
    </p:spTree>
    <p:extLst>
      <p:ext uri="{BB962C8B-B14F-4D97-AF65-F5344CB8AC3E}">
        <p14:creationId xmlns:p14="http://schemas.microsoft.com/office/powerpoint/2010/main" val="16686113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56E9E2C-43A0-4845-9456-2DBA3A9DB643}" type="slidenum">
              <a:rPr lang="fr-FR" smtClean="0"/>
              <a:t>23</a:t>
            </a:fld>
            <a:endParaRPr lang="fr-FR"/>
          </a:p>
        </p:txBody>
      </p:sp>
    </p:spTree>
    <p:extLst>
      <p:ext uri="{BB962C8B-B14F-4D97-AF65-F5344CB8AC3E}">
        <p14:creationId xmlns:p14="http://schemas.microsoft.com/office/powerpoint/2010/main" val="306116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C464ED74-ACF7-9741-9E48-EC7D591F9AE0}"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138295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464ED74-ACF7-9741-9E48-EC7D591F9AE0}"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386936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464ED74-ACF7-9741-9E48-EC7D591F9AE0}"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368557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464ED74-ACF7-9741-9E48-EC7D591F9AE0}"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28141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464ED74-ACF7-9741-9E48-EC7D591F9AE0}" type="datetimeFigureOut">
              <a:rPr lang="fr-FR" smtClean="0"/>
              <a:t>04/02/2025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425037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464ED74-ACF7-9741-9E48-EC7D591F9AE0}" type="datetimeFigureOut">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1728100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C464ED74-ACF7-9741-9E48-EC7D591F9AE0}" type="datetimeFigureOut">
              <a:rPr lang="fr-FR" smtClean="0"/>
              <a:t>04/02/2025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3282465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C464ED74-ACF7-9741-9E48-EC7D591F9AE0}" type="datetimeFigureOut">
              <a:rPr lang="fr-FR" smtClean="0"/>
              <a:t>04/02/2025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2077086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64ED74-ACF7-9741-9E48-EC7D591F9AE0}" type="datetimeFigureOut">
              <a:rPr lang="fr-FR" smtClean="0"/>
              <a:t>04/02/2025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249880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464ED74-ACF7-9741-9E48-EC7D591F9AE0}" type="datetimeFigureOut">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2272921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C464ED74-ACF7-9741-9E48-EC7D591F9AE0}" type="datetimeFigureOut">
              <a:rPr lang="fr-FR" smtClean="0"/>
              <a:t>04/02/2025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032A8F5-4627-CD41-BC1D-4B49AAE1DBC9}" type="slidenum">
              <a:rPr lang="fr-FR" smtClean="0"/>
              <a:t>‹N°›</a:t>
            </a:fld>
            <a:endParaRPr lang="fr-FR"/>
          </a:p>
        </p:txBody>
      </p:sp>
    </p:spTree>
    <p:extLst>
      <p:ext uri="{BB962C8B-B14F-4D97-AF65-F5344CB8AC3E}">
        <p14:creationId xmlns:p14="http://schemas.microsoft.com/office/powerpoint/2010/main" val="206998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64ED74-ACF7-9741-9E48-EC7D591F9AE0}" type="datetimeFigureOut">
              <a:rPr lang="fr-FR" smtClean="0"/>
              <a:t>04/02/2025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2A8F5-4627-CD41-BC1D-4B49AAE1DBC9}" type="slidenum">
              <a:rPr lang="fr-FR" smtClean="0"/>
              <a:t>‹N°›</a:t>
            </a:fld>
            <a:endParaRPr lang="fr-FR"/>
          </a:p>
        </p:txBody>
      </p:sp>
    </p:spTree>
    <p:extLst>
      <p:ext uri="{BB962C8B-B14F-4D97-AF65-F5344CB8AC3E}">
        <p14:creationId xmlns:p14="http://schemas.microsoft.com/office/powerpoint/2010/main" val="116072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e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8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1.emf"/><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AC82987-8C84-6D4B-B781-84EC06EE57B1}"/>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7335078" y="266912"/>
            <a:ext cx="1691224" cy="1539977"/>
          </a:xfrm>
          <a:prstGeom prst="rect">
            <a:avLst/>
          </a:prstGeom>
        </p:spPr>
      </p:pic>
      <p:pic>
        <p:nvPicPr>
          <p:cNvPr id="8" name="Image 7">
            <a:extLst>
              <a:ext uri="{FF2B5EF4-FFF2-40B4-BE49-F238E27FC236}">
                <a16:creationId xmlns:a16="http://schemas.microsoft.com/office/drawing/2014/main" id="{02B32016-2CF1-874E-9057-E0A1B47382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057" y="47321"/>
            <a:ext cx="2821488" cy="2178227"/>
          </a:xfrm>
          <a:prstGeom prst="rect">
            <a:avLst/>
          </a:prstGeom>
        </p:spPr>
      </p:pic>
      <p:sp>
        <p:nvSpPr>
          <p:cNvPr id="3" name="Sous-titre 2">
            <a:extLst>
              <a:ext uri="{FF2B5EF4-FFF2-40B4-BE49-F238E27FC236}">
                <a16:creationId xmlns:a16="http://schemas.microsoft.com/office/drawing/2014/main" id="{DBBEFA75-8C00-0046-B8EF-A666541023B2}"/>
              </a:ext>
            </a:extLst>
          </p:cNvPr>
          <p:cNvSpPr>
            <a:spLocks noGrp="1"/>
          </p:cNvSpPr>
          <p:nvPr>
            <p:ph type="subTitle" idx="1"/>
          </p:nvPr>
        </p:nvSpPr>
        <p:spPr>
          <a:xfrm>
            <a:off x="331057" y="5276189"/>
            <a:ext cx="7919034" cy="1241822"/>
          </a:xfrm>
        </p:spPr>
        <p:txBody>
          <a:bodyPr/>
          <a:lstStyle/>
          <a:p>
            <a:r>
              <a:rPr lang="fr-FR"/>
              <a:t>Réalisée </a:t>
            </a:r>
            <a:r>
              <a:rPr lang="fr-FR" dirty="0"/>
              <a:t>grâce à une subvention mondiale initiée par le Rotary club d’Arras, avec comme parrain local le Rotary d’</a:t>
            </a:r>
            <a:r>
              <a:rPr lang="fr-FR" dirty="0" err="1"/>
              <a:t>Antananarive</a:t>
            </a:r>
            <a:r>
              <a:rPr lang="fr-FR" dirty="0"/>
              <a:t> </a:t>
            </a:r>
            <a:r>
              <a:rPr lang="fr-FR" dirty="0" err="1"/>
              <a:t>Aïnga</a:t>
            </a:r>
            <a:r>
              <a:rPr lang="fr-FR" dirty="0"/>
              <a:t> et AIMA</a:t>
            </a:r>
          </a:p>
        </p:txBody>
      </p:sp>
      <p:sp>
        <p:nvSpPr>
          <p:cNvPr id="2" name="Titre 1">
            <a:extLst>
              <a:ext uri="{FF2B5EF4-FFF2-40B4-BE49-F238E27FC236}">
                <a16:creationId xmlns:a16="http://schemas.microsoft.com/office/drawing/2014/main" id="{D222E188-CD14-814A-A6CC-CA89EE14A294}"/>
              </a:ext>
            </a:extLst>
          </p:cNvPr>
          <p:cNvSpPr>
            <a:spLocks noGrp="1"/>
          </p:cNvSpPr>
          <p:nvPr>
            <p:ph type="ctrTitle"/>
          </p:nvPr>
        </p:nvSpPr>
        <p:spPr>
          <a:xfrm>
            <a:off x="430142" y="3064848"/>
            <a:ext cx="8283716" cy="1790700"/>
          </a:xfrm>
        </p:spPr>
        <p:txBody>
          <a:bodyPr>
            <a:noAutofit/>
          </a:bodyPr>
          <a:lstStyle/>
          <a:p>
            <a:r>
              <a:rPr lang="fr-FR" sz="4800" dirty="0">
                <a:solidFill>
                  <a:srgbClr val="0070C0"/>
                </a:solidFill>
              </a:rPr>
              <a:t>Réhabilitation des unités de chirurgie, stérilisation, laverie</a:t>
            </a:r>
            <a:br>
              <a:rPr lang="fr-FR" sz="4800" dirty="0">
                <a:solidFill>
                  <a:srgbClr val="0070C0"/>
                </a:solidFill>
              </a:rPr>
            </a:br>
            <a:r>
              <a:rPr lang="fr-FR" sz="4800" dirty="0">
                <a:solidFill>
                  <a:srgbClr val="0070C0"/>
                </a:solidFill>
              </a:rPr>
              <a:t>Hôpital d’</a:t>
            </a:r>
            <a:r>
              <a:rPr lang="fr-FR" sz="4800" dirty="0" err="1">
                <a:solidFill>
                  <a:srgbClr val="0070C0"/>
                </a:solidFill>
              </a:rPr>
              <a:t>Antsohihy</a:t>
            </a:r>
            <a:r>
              <a:rPr lang="fr-FR" sz="4800" dirty="0">
                <a:solidFill>
                  <a:srgbClr val="0070C0"/>
                </a:solidFill>
              </a:rPr>
              <a:t>  à Madagascar</a:t>
            </a:r>
          </a:p>
        </p:txBody>
      </p:sp>
      <p:pic>
        <p:nvPicPr>
          <p:cNvPr id="10" name="Image 9">
            <a:extLst>
              <a:ext uri="{FF2B5EF4-FFF2-40B4-BE49-F238E27FC236}">
                <a16:creationId xmlns:a16="http://schemas.microsoft.com/office/drawing/2014/main" id="{21DC439D-E515-2771-B2D7-69E3B2E05A86}"/>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a:off x="3537054" y="473335"/>
            <a:ext cx="3090137" cy="1225978"/>
          </a:xfrm>
          <a:prstGeom prst="rect">
            <a:avLst/>
          </a:prstGeom>
        </p:spPr>
      </p:pic>
    </p:spTree>
    <p:extLst>
      <p:ext uri="{BB962C8B-B14F-4D97-AF65-F5344CB8AC3E}">
        <p14:creationId xmlns:p14="http://schemas.microsoft.com/office/powerpoint/2010/main" val="412097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4430">
        <p15:prstTrans prst="fracture"/>
      </p:transition>
    </mc:Choice>
    <mc:Fallback xmlns="">
      <p:transition spd="slow" advTm="2443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8A8EBF-A717-8E44-932B-96D765F44B0B}"/>
              </a:ext>
            </a:extLst>
          </p:cNvPr>
          <p:cNvSpPr>
            <a:spLocks noGrp="1"/>
          </p:cNvSpPr>
          <p:nvPr>
            <p:ph type="title"/>
          </p:nvPr>
        </p:nvSpPr>
        <p:spPr>
          <a:xfrm>
            <a:off x="5120462" y="1152440"/>
            <a:ext cx="3755588" cy="994172"/>
          </a:xfrm>
        </p:spPr>
        <p:txBody>
          <a:bodyPr>
            <a:normAutofit fontScale="90000"/>
          </a:bodyPr>
          <a:lstStyle/>
          <a:p>
            <a:pPr algn="ctr"/>
            <a:r>
              <a:rPr lang="fr-FR" dirty="0"/>
              <a:t>Toitures : </a:t>
            </a:r>
            <a:br>
              <a:rPr lang="fr-FR" dirty="0"/>
            </a:br>
            <a:r>
              <a:rPr lang="fr-FR" dirty="0"/>
              <a:t>Nombreuses fuites</a:t>
            </a:r>
            <a:br>
              <a:rPr lang="fr-FR" dirty="0"/>
            </a:br>
            <a:r>
              <a:rPr lang="fr-FR" dirty="0"/>
              <a:t>Charpentes attaquées</a:t>
            </a:r>
          </a:p>
        </p:txBody>
      </p:sp>
      <p:pic>
        <p:nvPicPr>
          <p:cNvPr id="7" name="Image 6">
            <a:extLst>
              <a:ext uri="{FF2B5EF4-FFF2-40B4-BE49-F238E27FC236}">
                <a16:creationId xmlns:a16="http://schemas.microsoft.com/office/drawing/2014/main" id="{138CB58F-25CA-7F4B-B1E8-8FFDEB793F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69492" y="3202118"/>
            <a:ext cx="4874508" cy="3655882"/>
          </a:xfrm>
          <a:prstGeom prst="rect">
            <a:avLst/>
          </a:prstGeom>
        </p:spPr>
      </p:pic>
      <p:pic>
        <p:nvPicPr>
          <p:cNvPr id="5" name="Espace réservé du contenu 4">
            <a:extLst>
              <a:ext uri="{FF2B5EF4-FFF2-40B4-BE49-F238E27FC236}">
                <a16:creationId xmlns:a16="http://schemas.microsoft.com/office/drawing/2014/main" id="{7590C191-D4D0-9E4C-832C-E6E5D7319619}"/>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0" y="-61387"/>
            <a:ext cx="5581998" cy="4186499"/>
          </a:xfrm>
        </p:spPr>
      </p:pic>
      <p:pic>
        <p:nvPicPr>
          <p:cNvPr id="3" name="Audio 2">
            <a:hlinkClick r:id="" action="ppaction://media"/>
            <a:extLst>
              <a:ext uri="{FF2B5EF4-FFF2-40B4-BE49-F238E27FC236}">
                <a16:creationId xmlns:a16="http://schemas.microsoft.com/office/drawing/2014/main" id="{FD0C3AD5-3BE5-4541-B5BF-02D7672EEF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6133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881">
        <p15:prstTrans prst="pageCurlDouble"/>
      </p:transition>
    </mc:Choice>
    <mc:Fallback xmlns="">
      <p:transition spd="slow" advTm="11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A32E40-85A9-09C6-A71D-A1C8D543CB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433455" cy="3325091"/>
          </a:xfrm>
          <a:prstGeom prst="rect">
            <a:avLst/>
          </a:prstGeom>
        </p:spPr>
      </p:pic>
      <p:pic>
        <p:nvPicPr>
          <p:cNvPr id="5" name="Image 4">
            <a:extLst>
              <a:ext uri="{FF2B5EF4-FFF2-40B4-BE49-F238E27FC236}">
                <a16:creationId xmlns:a16="http://schemas.microsoft.com/office/drawing/2014/main" id="{880BCC99-00F0-4D34-B2D3-8A8C7E3ADEFA}"/>
              </a:ext>
            </a:extLst>
          </p:cNvPr>
          <p:cNvPicPr>
            <a:picLocks noChangeAspect="1"/>
          </p:cNvPicPr>
          <p:nvPr/>
        </p:nvPicPr>
        <p:blipFill>
          <a:blip r:embed="rId3"/>
          <a:stretch>
            <a:fillRect/>
          </a:stretch>
        </p:blipFill>
        <p:spPr>
          <a:xfrm>
            <a:off x="4572000" y="3429000"/>
            <a:ext cx="0" cy="0"/>
          </a:xfrm>
          <a:prstGeom prst="rect">
            <a:avLst/>
          </a:prstGeom>
        </p:spPr>
      </p:pic>
      <p:pic>
        <p:nvPicPr>
          <p:cNvPr id="6" name="Image 5">
            <a:extLst>
              <a:ext uri="{FF2B5EF4-FFF2-40B4-BE49-F238E27FC236}">
                <a16:creationId xmlns:a16="http://schemas.microsoft.com/office/drawing/2014/main" id="{2260D5CA-30E3-7EB3-AC7F-C72C30C83FF9}"/>
              </a:ext>
            </a:extLst>
          </p:cNvPr>
          <p:cNvPicPr>
            <a:picLocks noChangeAspect="1"/>
          </p:cNvPicPr>
          <p:nvPr/>
        </p:nvPicPr>
        <p:blipFill>
          <a:blip r:embed="rId3"/>
          <a:stretch>
            <a:fillRect/>
          </a:stretch>
        </p:blipFill>
        <p:spPr>
          <a:xfrm>
            <a:off x="4724400" y="3581400"/>
            <a:ext cx="0" cy="0"/>
          </a:xfrm>
          <a:prstGeom prst="rect">
            <a:avLst/>
          </a:prstGeom>
        </p:spPr>
      </p:pic>
      <p:pic>
        <p:nvPicPr>
          <p:cNvPr id="8" name="Image 7">
            <a:extLst>
              <a:ext uri="{FF2B5EF4-FFF2-40B4-BE49-F238E27FC236}">
                <a16:creationId xmlns:a16="http://schemas.microsoft.com/office/drawing/2014/main" id="{0FC860DA-6E7B-C9C2-4178-6C05921713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0545" y="0"/>
            <a:ext cx="4433455" cy="3325091"/>
          </a:xfrm>
          <a:prstGeom prst="rect">
            <a:avLst/>
          </a:prstGeom>
        </p:spPr>
      </p:pic>
      <p:pic>
        <p:nvPicPr>
          <p:cNvPr id="9" name="Image 8">
            <a:extLst>
              <a:ext uri="{FF2B5EF4-FFF2-40B4-BE49-F238E27FC236}">
                <a16:creationId xmlns:a16="http://schemas.microsoft.com/office/drawing/2014/main" id="{A625085C-4D96-BCCA-52BC-110287AB9A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532908"/>
            <a:ext cx="4433455" cy="3325091"/>
          </a:xfrm>
          <a:prstGeom prst="rect">
            <a:avLst/>
          </a:prstGeom>
        </p:spPr>
      </p:pic>
      <p:pic>
        <p:nvPicPr>
          <p:cNvPr id="12" name="Image 11">
            <a:extLst>
              <a:ext uri="{FF2B5EF4-FFF2-40B4-BE49-F238E27FC236}">
                <a16:creationId xmlns:a16="http://schemas.microsoft.com/office/drawing/2014/main" id="{28AC0293-303C-2B3E-BB70-48F9CF671566}"/>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710544" y="3532907"/>
            <a:ext cx="4433456" cy="3325092"/>
          </a:xfrm>
          <a:prstGeom prst="rect">
            <a:avLst/>
          </a:prstGeom>
        </p:spPr>
      </p:pic>
    </p:spTree>
    <p:extLst>
      <p:ext uri="{BB962C8B-B14F-4D97-AF65-F5344CB8AC3E}">
        <p14:creationId xmlns:p14="http://schemas.microsoft.com/office/powerpoint/2010/main" val="424984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499003-7FBB-B344-B7FD-85F8AD050E02}"/>
              </a:ext>
            </a:extLst>
          </p:cNvPr>
          <p:cNvSpPr>
            <a:spLocks noGrp="1"/>
          </p:cNvSpPr>
          <p:nvPr>
            <p:ph type="title"/>
          </p:nvPr>
        </p:nvSpPr>
        <p:spPr>
          <a:xfrm>
            <a:off x="344470" y="340702"/>
            <a:ext cx="7886700" cy="994172"/>
          </a:xfrm>
        </p:spPr>
        <p:txBody>
          <a:bodyPr>
            <a:normAutofit fontScale="90000"/>
          </a:bodyPr>
          <a:lstStyle/>
          <a:p>
            <a:pPr algn="ctr"/>
            <a:r>
              <a:rPr lang="fr-FR" dirty="0"/>
              <a:t>Laverie</a:t>
            </a:r>
            <a:br>
              <a:rPr lang="fr-FR" dirty="0"/>
            </a:br>
            <a:r>
              <a:rPr lang="fr-FR" dirty="0"/>
              <a:t>Equipements présents dans des locaux insalubres</a:t>
            </a:r>
          </a:p>
        </p:txBody>
      </p:sp>
      <p:pic>
        <p:nvPicPr>
          <p:cNvPr id="9" name="Espace réservé du contenu 8">
            <a:extLst>
              <a:ext uri="{FF2B5EF4-FFF2-40B4-BE49-F238E27FC236}">
                <a16:creationId xmlns:a16="http://schemas.microsoft.com/office/drawing/2014/main" id="{55FF8631-D40A-D148-A2A3-CC1BB12367A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16205" y="1633119"/>
            <a:ext cx="6966508" cy="5224881"/>
          </a:xfrm>
        </p:spPr>
      </p:pic>
    </p:spTree>
    <p:extLst>
      <p:ext uri="{BB962C8B-B14F-4D97-AF65-F5344CB8AC3E}">
        <p14:creationId xmlns:p14="http://schemas.microsoft.com/office/powerpoint/2010/main" val="558850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868">
        <p15:prstTrans prst="pageCurlDouble"/>
      </p:transition>
    </mc:Choice>
    <mc:Fallback xmlns="">
      <p:transition spd="slow" advTm="586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572DA02-FC98-FD4B-FE94-8009B86B7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519054"/>
            <a:ext cx="5941020" cy="3338945"/>
          </a:xfrm>
          <a:prstGeom prst="rect">
            <a:avLst/>
          </a:prstGeom>
        </p:spPr>
      </p:pic>
      <p:pic>
        <p:nvPicPr>
          <p:cNvPr id="7" name="Image 6">
            <a:extLst>
              <a:ext uri="{FF2B5EF4-FFF2-40B4-BE49-F238E27FC236}">
                <a16:creationId xmlns:a16="http://schemas.microsoft.com/office/drawing/2014/main" id="{9284AE29-E963-3F19-A76E-04B46CF97E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60999" y="0"/>
            <a:ext cx="3683000" cy="4909127"/>
          </a:xfrm>
          <a:prstGeom prst="rect">
            <a:avLst/>
          </a:prstGeom>
        </p:spPr>
      </p:pic>
      <p:pic>
        <p:nvPicPr>
          <p:cNvPr id="9" name="Image 8">
            <a:extLst>
              <a:ext uri="{FF2B5EF4-FFF2-40B4-BE49-F238E27FC236}">
                <a16:creationId xmlns:a16="http://schemas.microsoft.com/office/drawing/2014/main" id="{67FE0B68-6E5D-2FFF-5BD1-A50A4A3839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55" y="0"/>
            <a:ext cx="4756727" cy="3567545"/>
          </a:xfrm>
          <a:prstGeom prst="rect">
            <a:avLst/>
          </a:prstGeom>
        </p:spPr>
      </p:pic>
      <p:pic>
        <p:nvPicPr>
          <p:cNvPr id="11" name="Image 10">
            <a:extLst>
              <a:ext uri="{FF2B5EF4-FFF2-40B4-BE49-F238E27FC236}">
                <a16:creationId xmlns:a16="http://schemas.microsoft.com/office/drawing/2014/main" id="{9B276369-23E0-288B-7167-60013755E5A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56727" y="3519054"/>
            <a:ext cx="4451927" cy="3338945"/>
          </a:xfrm>
          <a:prstGeom prst="rect">
            <a:avLst/>
          </a:prstGeom>
        </p:spPr>
      </p:pic>
    </p:spTree>
    <p:extLst>
      <p:ext uri="{BB962C8B-B14F-4D97-AF65-F5344CB8AC3E}">
        <p14:creationId xmlns:p14="http://schemas.microsoft.com/office/powerpoint/2010/main" val="113421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522DE-EBCB-ED44-BF59-21CC2ABCE0BC}"/>
              </a:ext>
            </a:extLst>
          </p:cNvPr>
          <p:cNvSpPr>
            <a:spLocks noGrp="1"/>
          </p:cNvSpPr>
          <p:nvPr>
            <p:ph type="title"/>
          </p:nvPr>
        </p:nvSpPr>
        <p:spPr>
          <a:xfrm>
            <a:off x="5340678" y="1062520"/>
            <a:ext cx="3650531" cy="994172"/>
          </a:xfrm>
        </p:spPr>
        <p:txBody>
          <a:bodyPr>
            <a:normAutofit fontScale="90000"/>
          </a:bodyPr>
          <a:lstStyle/>
          <a:p>
            <a:pPr algn="ctr"/>
            <a:r>
              <a:rPr lang="fr-FR" dirty="0"/>
              <a:t>Stérilisation</a:t>
            </a:r>
            <a:br>
              <a:rPr lang="fr-FR" dirty="0"/>
            </a:br>
            <a:r>
              <a:rPr lang="fr-FR" dirty="0"/>
              <a:t>Avant…</a:t>
            </a:r>
          </a:p>
        </p:txBody>
      </p:sp>
      <p:pic>
        <p:nvPicPr>
          <p:cNvPr id="5" name="Espace réservé du contenu 4">
            <a:extLst>
              <a:ext uri="{FF2B5EF4-FFF2-40B4-BE49-F238E27FC236}">
                <a16:creationId xmlns:a16="http://schemas.microsoft.com/office/drawing/2014/main" id="{AF3F7D3A-8124-D044-A48D-73426E8B540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2216" y="2506662"/>
            <a:ext cx="5801784" cy="4351338"/>
          </a:xfrm>
        </p:spPr>
      </p:pic>
      <p:pic>
        <p:nvPicPr>
          <p:cNvPr id="7" name="Image 6">
            <a:extLst>
              <a:ext uri="{FF2B5EF4-FFF2-40B4-BE49-F238E27FC236}">
                <a16:creationId xmlns:a16="http://schemas.microsoft.com/office/drawing/2014/main" id="{56B57CC6-11E6-794A-96F8-E31D9E6C7E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77" y="0"/>
            <a:ext cx="4792662" cy="3594497"/>
          </a:xfrm>
          <a:prstGeom prst="rect">
            <a:avLst/>
          </a:prstGeom>
        </p:spPr>
      </p:pic>
    </p:spTree>
    <p:extLst>
      <p:ext uri="{BB962C8B-B14F-4D97-AF65-F5344CB8AC3E}">
        <p14:creationId xmlns:p14="http://schemas.microsoft.com/office/powerpoint/2010/main" val="3623555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873">
        <p15:prstTrans prst="pageCurlDouble"/>
      </p:transition>
    </mc:Choice>
    <mc:Fallback xmlns="">
      <p:transition spd="slow" advTm="10873">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A44ECD-D9A4-E668-54E4-CEAB6ECDD1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78036" y="0"/>
            <a:ext cx="4765964" cy="3574473"/>
          </a:xfrm>
          <a:prstGeom prst="rect">
            <a:avLst/>
          </a:prstGeom>
        </p:spPr>
      </p:pic>
      <p:pic>
        <p:nvPicPr>
          <p:cNvPr id="5" name="Image 4">
            <a:extLst>
              <a:ext uri="{FF2B5EF4-FFF2-40B4-BE49-F238E27FC236}">
                <a16:creationId xmlns:a16="http://schemas.microsoft.com/office/drawing/2014/main" id="{7009E9A6-7B48-734C-4177-66C6C0FA48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922982" cy="3692237"/>
          </a:xfrm>
          <a:prstGeom prst="rect">
            <a:avLst/>
          </a:prstGeom>
        </p:spPr>
      </p:pic>
      <p:pic>
        <p:nvPicPr>
          <p:cNvPr id="6" name="Image 5">
            <a:extLst>
              <a:ext uri="{FF2B5EF4-FFF2-40B4-BE49-F238E27FC236}">
                <a16:creationId xmlns:a16="http://schemas.microsoft.com/office/drawing/2014/main" id="{4F2171B1-62CA-F5EC-98FF-13F120B03BF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5200" y="3581400"/>
            <a:ext cx="4368800" cy="3276600"/>
          </a:xfrm>
          <a:prstGeom prst="rect">
            <a:avLst/>
          </a:prstGeom>
        </p:spPr>
      </p:pic>
      <p:pic>
        <p:nvPicPr>
          <p:cNvPr id="9" name="Image 8">
            <a:extLst>
              <a:ext uri="{FF2B5EF4-FFF2-40B4-BE49-F238E27FC236}">
                <a16:creationId xmlns:a16="http://schemas.microsoft.com/office/drawing/2014/main" id="{F2D27133-DD0B-1BBF-F2BC-D18FF1D4AB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581399"/>
            <a:ext cx="5811219" cy="3265995"/>
          </a:xfrm>
          <a:prstGeom prst="rect">
            <a:avLst/>
          </a:prstGeom>
        </p:spPr>
      </p:pic>
      <p:sp>
        <p:nvSpPr>
          <p:cNvPr id="7" name="ZoneTexte 6">
            <a:extLst>
              <a:ext uri="{FF2B5EF4-FFF2-40B4-BE49-F238E27FC236}">
                <a16:creationId xmlns:a16="http://schemas.microsoft.com/office/drawing/2014/main" id="{675B87C0-F6D2-BFDC-D53E-F982BDB152DC}"/>
              </a:ext>
            </a:extLst>
          </p:cNvPr>
          <p:cNvSpPr txBox="1"/>
          <p:nvPr/>
        </p:nvSpPr>
        <p:spPr>
          <a:xfrm>
            <a:off x="390513" y="426242"/>
            <a:ext cx="3597010" cy="646331"/>
          </a:xfrm>
          <a:prstGeom prst="rect">
            <a:avLst/>
          </a:prstGeom>
          <a:noFill/>
        </p:spPr>
        <p:txBody>
          <a:bodyPr wrap="none" rtlCol="0">
            <a:spAutoFit/>
          </a:bodyPr>
          <a:lstStyle/>
          <a:p>
            <a:r>
              <a:rPr lang="fr-FR" dirty="0"/>
              <a:t>Installation des nouvelles autoclaves</a:t>
            </a:r>
          </a:p>
          <a:p>
            <a:r>
              <a:rPr lang="fr-FR" dirty="0"/>
              <a:t>dans les locaux rénovés</a:t>
            </a:r>
          </a:p>
        </p:txBody>
      </p:sp>
    </p:spTree>
    <p:extLst>
      <p:ext uri="{BB962C8B-B14F-4D97-AF65-F5344CB8AC3E}">
        <p14:creationId xmlns:p14="http://schemas.microsoft.com/office/powerpoint/2010/main" val="645069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D4DA1-ADEB-0C43-9C4A-E2553E97B62F}"/>
              </a:ext>
            </a:extLst>
          </p:cNvPr>
          <p:cNvSpPr>
            <a:spLocks noGrp="1"/>
          </p:cNvSpPr>
          <p:nvPr>
            <p:ph type="title"/>
          </p:nvPr>
        </p:nvSpPr>
        <p:spPr>
          <a:xfrm>
            <a:off x="-133544" y="812280"/>
            <a:ext cx="5915025" cy="994172"/>
          </a:xfrm>
        </p:spPr>
        <p:txBody>
          <a:bodyPr>
            <a:normAutofit/>
          </a:bodyPr>
          <a:lstStyle/>
          <a:p>
            <a:pPr algn="ctr"/>
            <a:r>
              <a:rPr lang="fr-FR" sz="2400" dirty="0"/>
              <a:t>Ancienne salle de bloc opératoire</a:t>
            </a:r>
          </a:p>
        </p:txBody>
      </p:sp>
      <p:pic>
        <p:nvPicPr>
          <p:cNvPr id="5" name="Espace réservé du contenu 4">
            <a:extLst>
              <a:ext uri="{FF2B5EF4-FFF2-40B4-BE49-F238E27FC236}">
                <a16:creationId xmlns:a16="http://schemas.microsoft.com/office/drawing/2014/main" id="{8A2D347C-3D98-F743-AEBE-88235A93818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577673"/>
            <a:ext cx="5897438" cy="4423078"/>
          </a:xfrm>
        </p:spPr>
      </p:pic>
      <p:pic>
        <p:nvPicPr>
          <p:cNvPr id="4" name="Espace réservé du contenu 4">
            <a:extLst>
              <a:ext uri="{FF2B5EF4-FFF2-40B4-BE49-F238E27FC236}">
                <a16:creationId xmlns:a16="http://schemas.microsoft.com/office/drawing/2014/main" id="{44183996-E7E0-8140-8570-F0D343D3E4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0859" y="1577673"/>
            <a:ext cx="3317308" cy="4423078"/>
          </a:xfrm>
          <a:prstGeom prst="rect">
            <a:avLst/>
          </a:prstGeom>
        </p:spPr>
      </p:pic>
      <p:sp>
        <p:nvSpPr>
          <p:cNvPr id="6" name="Titre 1">
            <a:extLst>
              <a:ext uri="{FF2B5EF4-FFF2-40B4-BE49-F238E27FC236}">
                <a16:creationId xmlns:a16="http://schemas.microsoft.com/office/drawing/2014/main" id="{00C82CB0-EDF5-6F4B-BC77-4484AC7D394F}"/>
              </a:ext>
            </a:extLst>
          </p:cNvPr>
          <p:cNvSpPr txBox="1">
            <a:spLocks/>
          </p:cNvSpPr>
          <p:nvPr/>
        </p:nvSpPr>
        <p:spPr>
          <a:xfrm>
            <a:off x="4403222" y="944570"/>
            <a:ext cx="5915025" cy="72959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dirty="0"/>
              <a:t>Bureau des anesthésistes</a:t>
            </a:r>
          </a:p>
        </p:txBody>
      </p:sp>
    </p:spTree>
    <p:extLst>
      <p:ext uri="{BB962C8B-B14F-4D97-AF65-F5344CB8AC3E}">
        <p14:creationId xmlns:p14="http://schemas.microsoft.com/office/powerpoint/2010/main" val="17102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220">
        <p15:prstTrans prst="pageCurlDouble"/>
      </p:transition>
    </mc:Choice>
    <mc:Fallback xmlns="">
      <p:transition spd="slow" advTm="922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48B3EE7-8C33-6156-30D1-59D2D75A54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9" name="Image 8">
            <a:extLst>
              <a:ext uri="{FF2B5EF4-FFF2-40B4-BE49-F238E27FC236}">
                <a16:creationId xmlns:a16="http://schemas.microsoft.com/office/drawing/2014/main" id="{9D1B60A1-759E-16AE-E537-771F0BC649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43250" y="857250"/>
            <a:ext cx="6858000" cy="5143500"/>
          </a:xfrm>
          <a:prstGeom prst="rect">
            <a:avLst/>
          </a:prstGeom>
        </p:spPr>
      </p:pic>
      <p:sp>
        <p:nvSpPr>
          <p:cNvPr id="10" name="ZoneTexte 9">
            <a:extLst>
              <a:ext uri="{FF2B5EF4-FFF2-40B4-BE49-F238E27FC236}">
                <a16:creationId xmlns:a16="http://schemas.microsoft.com/office/drawing/2014/main" id="{2BD1C4C4-DAF1-C889-EC09-86E382DAA903}"/>
              </a:ext>
            </a:extLst>
          </p:cNvPr>
          <p:cNvSpPr txBox="1"/>
          <p:nvPr/>
        </p:nvSpPr>
        <p:spPr>
          <a:xfrm>
            <a:off x="1376218" y="258618"/>
            <a:ext cx="5594608" cy="369332"/>
          </a:xfrm>
          <a:prstGeom prst="rect">
            <a:avLst/>
          </a:prstGeom>
          <a:noFill/>
        </p:spPr>
        <p:txBody>
          <a:bodyPr wrap="none" rtlCol="0">
            <a:spAutoFit/>
          </a:bodyPr>
          <a:lstStyle/>
          <a:p>
            <a:r>
              <a:rPr lang="fr-FR" dirty="0"/>
              <a:t>Nouveaux bureaux de consultation dans une unité dédiée</a:t>
            </a:r>
          </a:p>
        </p:txBody>
      </p:sp>
    </p:spTree>
    <p:extLst>
      <p:ext uri="{BB962C8B-B14F-4D97-AF65-F5344CB8AC3E}">
        <p14:creationId xmlns:p14="http://schemas.microsoft.com/office/powerpoint/2010/main" val="1116039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A04A50B-D21D-07B3-E119-719D8D262B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57250" y="857250"/>
            <a:ext cx="6858000" cy="5143500"/>
          </a:xfrm>
          <a:prstGeom prst="rect">
            <a:avLst/>
          </a:prstGeom>
        </p:spPr>
      </p:pic>
      <p:pic>
        <p:nvPicPr>
          <p:cNvPr id="6" name="Image 5">
            <a:extLst>
              <a:ext uri="{FF2B5EF4-FFF2-40B4-BE49-F238E27FC236}">
                <a16:creationId xmlns:a16="http://schemas.microsoft.com/office/drawing/2014/main" id="{3AB5593A-2563-C043-7445-3C0B9C6980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143250" y="857250"/>
            <a:ext cx="6858000" cy="5143500"/>
          </a:xfrm>
          <a:prstGeom prst="rect">
            <a:avLst/>
          </a:prstGeom>
        </p:spPr>
      </p:pic>
      <p:sp>
        <p:nvSpPr>
          <p:cNvPr id="7" name="ZoneTexte 6">
            <a:extLst>
              <a:ext uri="{FF2B5EF4-FFF2-40B4-BE49-F238E27FC236}">
                <a16:creationId xmlns:a16="http://schemas.microsoft.com/office/drawing/2014/main" id="{5DED2103-9ED3-B47F-3EA9-13183D318355}"/>
              </a:ext>
            </a:extLst>
          </p:cNvPr>
          <p:cNvSpPr txBox="1"/>
          <p:nvPr/>
        </p:nvSpPr>
        <p:spPr>
          <a:xfrm>
            <a:off x="5763491" y="415636"/>
            <a:ext cx="2002215" cy="369332"/>
          </a:xfrm>
          <a:prstGeom prst="rect">
            <a:avLst/>
          </a:prstGeom>
          <a:noFill/>
        </p:spPr>
        <p:txBody>
          <a:bodyPr wrap="none" rtlCol="0">
            <a:spAutoFit/>
          </a:bodyPr>
          <a:lstStyle/>
          <a:p>
            <a:r>
              <a:rPr lang="fr-FR" dirty="0"/>
              <a:t>Salle d’échographie</a:t>
            </a:r>
          </a:p>
        </p:txBody>
      </p:sp>
    </p:spTree>
    <p:extLst>
      <p:ext uri="{BB962C8B-B14F-4D97-AF65-F5344CB8AC3E}">
        <p14:creationId xmlns:p14="http://schemas.microsoft.com/office/powerpoint/2010/main" val="2640235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84AE85F-F682-CC86-D3C8-2EB3C86FD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ZoneTexte 5">
            <a:extLst>
              <a:ext uri="{FF2B5EF4-FFF2-40B4-BE49-F238E27FC236}">
                <a16:creationId xmlns:a16="http://schemas.microsoft.com/office/drawing/2014/main" id="{1191A739-6CCE-0D75-4A7E-355EFA028A45}"/>
              </a:ext>
            </a:extLst>
          </p:cNvPr>
          <p:cNvSpPr txBox="1"/>
          <p:nvPr/>
        </p:nvSpPr>
        <p:spPr>
          <a:xfrm>
            <a:off x="1976582" y="323273"/>
            <a:ext cx="1217834" cy="369332"/>
          </a:xfrm>
          <a:prstGeom prst="rect">
            <a:avLst/>
          </a:prstGeom>
          <a:noFill/>
        </p:spPr>
        <p:txBody>
          <a:bodyPr wrap="none" rtlCol="0">
            <a:spAutoFit/>
          </a:bodyPr>
          <a:lstStyle/>
          <a:p>
            <a:r>
              <a:rPr lang="fr-FR" dirty="0"/>
              <a:t>Dentisterie</a:t>
            </a:r>
          </a:p>
        </p:txBody>
      </p:sp>
    </p:spTree>
    <p:extLst>
      <p:ext uri="{BB962C8B-B14F-4D97-AF65-F5344CB8AC3E}">
        <p14:creationId xmlns:p14="http://schemas.microsoft.com/office/powerpoint/2010/main" val="3511211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r 13">
            <a:extLst>
              <a:ext uri="{FF2B5EF4-FFF2-40B4-BE49-F238E27FC236}">
                <a16:creationId xmlns:a16="http://schemas.microsoft.com/office/drawing/2014/main" id="{10605678-C2A3-AD41-B65C-3B5F5A300CA5}"/>
              </a:ext>
            </a:extLst>
          </p:cNvPr>
          <p:cNvGrpSpPr/>
          <p:nvPr/>
        </p:nvGrpSpPr>
        <p:grpSpPr>
          <a:xfrm>
            <a:off x="4840717" y="1746299"/>
            <a:ext cx="4219921" cy="4983214"/>
            <a:chOff x="4610100" y="1417638"/>
            <a:chExt cx="4076700" cy="4940300"/>
          </a:xfrm>
        </p:grpSpPr>
        <p:grpSp>
          <p:nvGrpSpPr>
            <p:cNvPr id="3" name="Grouper 11">
              <a:extLst>
                <a:ext uri="{FF2B5EF4-FFF2-40B4-BE49-F238E27FC236}">
                  <a16:creationId xmlns:a16="http://schemas.microsoft.com/office/drawing/2014/main" id="{A471C49E-DA08-E649-81C5-44CDAFF55BEB}"/>
                </a:ext>
              </a:extLst>
            </p:cNvPr>
            <p:cNvGrpSpPr/>
            <p:nvPr/>
          </p:nvGrpSpPr>
          <p:grpSpPr>
            <a:xfrm>
              <a:off x="4610100" y="1417638"/>
              <a:ext cx="4076700" cy="4940300"/>
              <a:chOff x="4610100" y="1417638"/>
              <a:chExt cx="4076700" cy="4940300"/>
            </a:xfrm>
          </p:grpSpPr>
          <p:pic>
            <p:nvPicPr>
              <p:cNvPr id="5" name="Image 4">
                <a:extLst>
                  <a:ext uri="{FF2B5EF4-FFF2-40B4-BE49-F238E27FC236}">
                    <a16:creationId xmlns:a16="http://schemas.microsoft.com/office/drawing/2014/main" id="{FA6D1330-496F-0C44-B2CB-ECCC091F057C}"/>
                  </a:ext>
                </a:extLst>
              </p:cNvPr>
              <p:cNvPicPr>
                <a:picLocks noChangeAspect="1"/>
              </p:cNvPicPr>
              <p:nvPr/>
            </p:nvPicPr>
            <p:blipFill>
              <a:blip r:embed="rId3"/>
              <a:stretch>
                <a:fillRect/>
              </a:stretch>
            </p:blipFill>
            <p:spPr>
              <a:xfrm>
                <a:off x="4610100" y="1417638"/>
                <a:ext cx="4076700" cy="4940300"/>
              </a:xfrm>
              <a:prstGeom prst="rect">
                <a:avLst/>
              </a:prstGeom>
              <a:ln w="28575" cap="flat" cmpd="sng" algn="ctr">
                <a:solidFill>
                  <a:srgbClr val="4F81BD"/>
                </a:solidFill>
                <a:prstDash val="solid"/>
                <a:round/>
                <a:headEnd type="none" w="med" len="med"/>
                <a:tailEnd type="none" w="med" len="med"/>
              </a:ln>
            </p:spPr>
          </p:pic>
          <p:sp>
            <p:nvSpPr>
              <p:cNvPr id="6" name="ZoneTexte 5">
                <a:extLst>
                  <a:ext uri="{FF2B5EF4-FFF2-40B4-BE49-F238E27FC236}">
                    <a16:creationId xmlns:a16="http://schemas.microsoft.com/office/drawing/2014/main" id="{C491F877-CF82-0743-B002-ADFEFC0D0562}"/>
                  </a:ext>
                </a:extLst>
              </p:cNvPr>
              <p:cNvSpPr txBox="1"/>
              <p:nvPr/>
            </p:nvSpPr>
            <p:spPr>
              <a:xfrm>
                <a:off x="4800600" y="2174875"/>
                <a:ext cx="673950" cy="320382"/>
              </a:xfrm>
              <a:prstGeom prst="rect">
                <a:avLst/>
              </a:prstGeom>
              <a:noFill/>
              <a:ln w="28575" cap="flat" cmpd="sng" algn="ctr">
                <a:solidFill>
                  <a:srgbClr val="4F81BD"/>
                </a:solidFill>
                <a:prstDash val="solid"/>
                <a:round/>
                <a:headEnd type="none" w="med" len="med"/>
                <a:tailEnd type="none" w="med" len="med"/>
              </a:ln>
            </p:spPr>
            <p:txBody>
              <a:bodyPr wrap="none" rtlCol="0">
                <a:spAutoFit/>
              </a:bodyPr>
              <a:lstStyle/>
              <a:p>
                <a:r>
                  <a:rPr lang="fr-FR" sz="750" i="1">
                    <a:solidFill>
                      <a:srgbClr val="FF0000"/>
                    </a:solidFill>
                  </a:rPr>
                  <a:t>Canal du</a:t>
                </a:r>
              </a:p>
              <a:p>
                <a:r>
                  <a:rPr lang="fr-FR" sz="750" i="1">
                    <a:solidFill>
                      <a:srgbClr val="FF0000"/>
                    </a:solidFill>
                  </a:rPr>
                  <a:t>Mozambique</a:t>
                </a:r>
              </a:p>
            </p:txBody>
          </p:sp>
          <p:sp>
            <p:nvSpPr>
              <p:cNvPr id="7" name="ZoneTexte 6">
                <a:extLst>
                  <a:ext uri="{FF2B5EF4-FFF2-40B4-BE49-F238E27FC236}">
                    <a16:creationId xmlns:a16="http://schemas.microsoft.com/office/drawing/2014/main" id="{95A99C83-F8FE-304B-90DF-2ED61BFF23D6}"/>
                  </a:ext>
                </a:extLst>
              </p:cNvPr>
              <p:cNvSpPr txBox="1"/>
              <p:nvPr/>
            </p:nvSpPr>
            <p:spPr>
              <a:xfrm>
                <a:off x="7863909" y="4343401"/>
                <a:ext cx="418432" cy="320382"/>
              </a:xfrm>
              <a:prstGeom prst="rect">
                <a:avLst/>
              </a:prstGeom>
              <a:noFill/>
              <a:ln w="28575" cap="flat" cmpd="sng" algn="ctr">
                <a:solidFill>
                  <a:srgbClr val="4F81BD"/>
                </a:solidFill>
                <a:prstDash val="solid"/>
                <a:round/>
                <a:headEnd type="none" w="med" len="med"/>
                <a:tailEnd type="none" w="med" len="med"/>
              </a:ln>
            </p:spPr>
            <p:txBody>
              <a:bodyPr wrap="none" rtlCol="0">
                <a:spAutoFit/>
              </a:bodyPr>
              <a:lstStyle/>
              <a:p>
                <a:r>
                  <a:rPr lang="fr-FR" sz="750" i="1">
                    <a:solidFill>
                      <a:srgbClr val="FF0000"/>
                    </a:solidFill>
                  </a:rPr>
                  <a:t>Océan</a:t>
                </a:r>
              </a:p>
              <a:p>
                <a:r>
                  <a:rPr lang="fr-FR" sz="750" i="1">
                    <a:solidFill>
                      <a:srgbClr val="FF0000"/>
                    </a:solidFill>
                  </a:rPr>
                  <a:t>Indien</a:t>
                </a:r>
              </a:p>
            </p:txBody>
          </p:sp>
        </p:grpSp>
        <p:sp>
          <p:nvSpPr>
            <p:cNvPr id="4" name="ZoneTexte 3">
              <a:extLst>
                <a:ext uri="{FF2B5EF4-FFF2-40B4-BE49-F238E27FC236}">
                  <a16:creationId xmlns:a16="http://schemas.microsoft.com/office/drawing/2014/main" id="{8639B88B-9FF8-A64D-8741-AD302F3B7532}"/>
                </a:ext>
              </a:extLst>
            </p:cNvPr>
            <p:cNvSpPr txBox="1"/>
            <p:nvPr/>
          </p:nvSpPr>
          <p:spPr>
            <a:xfrm>
              <a:off x="4798659" y="2819401"/>
              <a:ext cx="485021" cy="228844"/>
            </a:xfrm>
            <a:prstGeom prst="rect">
              <a:avLst/>
            </a:prstGeom>
            <a:noFill/>
            <a:ln w="28575" cap="flat" cmpd="sng" algn="ctr">
              <a:solidFill>
                <a:srgbClr val="4F81BD"/>
              </a:solidFill>
              <a:prstDash val="solid"/>
              <a:round/>
              <a:headEnd type="none" w="med" len="med"/>
              <a:tailEnd type="none" w="med" len="med"/>
            </a:ln>
          </p:spPr>
          <p:txBody>
            <a:bodyPr wrap="none" rtlCol="0">
              <a:spAutoFit/>
            </a:bodyPr>
            <a:lstStyle/>
            <a:p>
              <a:r>
                <a:rPr lang="fr-FR" sz="900" i="1">
                  <a:solidFill>
                    <a:srgbClr val="0000FF"/>
                  </a:solidFill>
                </a:rPr>
                <a:t>400km</a:t>
              </a:r>
            </a:p>
          </p:txBody>
        </p:sp>
      </p:grpSp>
      <p:sp>
        <p:nvSpPr>
          <p:cNvPr id="8" name="Flèche vers la droite 7">
            <a:extLst>
              <a:ext uri="{FF2B5EF4-FFF2-40B4-BE49-F238E27FC236}">
                <a16:creationId xmlns:a16="http://schemas.microsoft.com/office/drawing/2014/main" id="{E9A469F3-719D-8B47-93C8-3A8C3805DE3E}"/>
              </a:ext>
            </a:extLst>
          </p:cNvPr>
          <p:cNvSpPr/>
          <p:nvPr/>
        </p:nvSpPr>
        <p:spPr>
          <a:xfrm rot="2193486">
            <a:off x="5183432" y="2083922"/>
            <a:ext cx="1400175" cy="25122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350"/>
          </a:p>
        </p:txBody>
      </p:sp>
      <p:sp>
        <p:nvSpPr>
          <p:cNvPr id="9" name="ZoneTexte 8">
            <a:extLst>
              <a:ext uri="{FF2B5EF4-FFF2-40B4-BE49-F238E27FC236}">
                <a16:creationId xmlns:a16="http://schemas.microsoft.com/office/drawing/2014/main" id="{61F3F2D2-7462-C342-95B6-33736C79D0DC}"/>
              </a:ext>
            </a:extLst>
          </p:cNvPr>
          <p:cNvSpPr txBox="1"/>
          <p:nvPr/>
        </p:nvSpPr>
        <p:spPr>
          <a:xfrm>
            <a:off x="2129743" y="279148"/>
            <a:ext cx="4553683" cy="415498"/>
          </a:xfrm>
          <a:prstGeom prst="rect">
            <a:avLst/>
          </a:prstGeom>
          <a:noFill/>
        </p:spPr>
        <p:txBody>
          <a:bodyPr wrap="none" rtlCol="0">
            <a:spAutoFit/>
          </a:bodyPr>
          <a:lstStyle/>
          <a:p>
            <a:pPr algn="ctr"/>
            <a:r>
              <a:rPr lang="fr-FR" sz="2100" dirty="0">
                <a:ln w="0"/>
                <a:solidFill>
                  <a:srgbClr val="FF0000"/>
                </a:solidFill>
                <a:effectLst>
                  <a:outerShdw blurRad="38100" dist="25400" dir="5400000" algn="ctr" rotWithShape="0">
                    <a:srgbClr val="6E747A">
                      <a:alpha val="43000"/>
                    </a:srgbClr>
                  </a:outerShdw>
                </a:effectLst>
              </a:rPr>
              <a:t>Dans la ville d’</a:t>
            </a:r>
            <a:r>
              <a:rPr lang="fr-FR" sz="2100" dirty="0" err="1">
                <a:ln w="0"/>
                <a:solidFill>
                  <a:srgbClr val="FF0000"/>
                </a:solidFill>
                <a:effectLst>
                  <a:outerShdw blurRad="38100" dist="25400" dir="5400000" algn="ctr" rotWithShape="0">
                    <a:srgbClr val="6E747A">
                      <a:alpha val="43000"/>
                    </a:srgbClr>
                  </a:outerShdw>
                </a:effectLst>
              </a:rPr>
              <a:t>Antsohihy</a:t>
            </a:r>
            <a:r>
              <a:rPr lang="fr-FR" sz="2100" dirty="0">
                <a:ln w="0"/>
                <a:solidFill>
                  <a:srgbClr val="FF0000"/>
                </a:solidFill>
                <a:effectLst>
                  <a:outerShdw blurRad="38100" dist="25400" dir="5400000" algn="ctr" rotWithShape="0">
                    <a:srgbClr val="6E747A">
                      <a:alpha val="43000"/>
                    </a:srgbClr>
                  </a:outerShdw>
                </a:effectLst>
              </a:rPr>
              <a:t>, région de Sofia</a:t>
            </a:r>
          </a:p>
        </p:txBody>
      </p:sp>
      <p:sp>
        <p:nvSpPr>
          <p:cNvPr id="10" name="ZoneTexte 9">
            <a:extLst>
              <a:ext uri="{FF2B5EF4-FFF2-40B4-BE49-F238E27FC236}">
                <a16:creationId xmlns:a16="http://schemas.microsoft.com/office/drawing/2014/main" id="{84A56DFF-2862-7046-9432-BB93A161B4CB}"/>
              </a:ext>
            </a:extLst>
          </p:cNvPr>
          <p:cNvSpPr txBox="1"/>
          <p:nvPr/>
        </p:nvSpPr>
        <p:spPr>
          <a:xfrm>
            <a:off x="1383958" y="2010593"/>
            <a:ext cx="184731" cy="300082"/>
          </a:xfrm>
          <a:prstGeom prst="rect">
            <a:avLst/>
          </a:prstGeom>
          <a:noFill/>
        </p:spPr>
        <p:txBody>
          <a:bodyPr wrap="none" rtlCol="0">
            <a:spAutoFit/>
          </a:bodyPr>
          <a:lstStyle/>
          <a:p>
            <a:endParaRPr lang="fr-FR" sz="1350" dirty="0"/>
          </a:p>
        </p:txBody>
      </p:sp>
      <p:sp>
        <p:nvSpPr>
          <p:cNvPr id="12" name="Espace réservé du contenu 11">
            <a:extLst>
              <a:ext uri="{FF2B5EF4-FFF2-40B4-BE49-F238E27FC236}">
                <a16:creationId xmlns:a16="http://schemas.microsoft.com/office/drawing/2014/main" id="{734641CF-0B87-F14E-8F7C-7077912F25CA}"/>
              </a:ext>
            </a:extLst>
          </p:cNvPr>
          <p:cNvSpPr>
            <a:spLocks noGrp="1"/>
          </p:cNvSpPr>
          <p:nvPr>
            <p:ph sz="half" idx="1"/>
          </p:nvPr>
        </p:nvSpPr>
        <p:spPr>
          <a:xfrm>
            <a:off x="620811" y="1041639"/>
            <a:ext cx="3180330" cy="3263504"/>
          </a:xfrm>
        </p:spPr>
        <p:txBody>
          <a:bodyPr>
            <a:normAutofit lnSpcReduction="10000"/>
          </a:bodyPr>
          <a:lstStyle/>
          <a:p>
            <a:r>
              <a:rPr lang="fr-FR" dirty="0"/>
              <a:t>140 000 habitants</a:t>
            </a:r>
          </a:p>
          <a:p>
            <a:r>
              <a:rPr lang="fr-FR" dirty="0"/>
              <a:t>Chef lieu de la région de Sofia qui draine 1 280 000 habitants</a:t>
            </a:r>
          </a:p>
          <a:p>
            <a:r>
              <a:rPr lang="fr-FR" dirty="0"/>
              <a:t>1 hôpital de 70 lits en 2010, 120 lits aujourd’hui</a:t>
            </a:r>
          </a:p>
          <a:p>
            <a:endParaRPr lang="fr-FR" dirty="0"/>
          </a:p>
        </p:txBody>
      </p:sp>
      <p:pic>
        <p:nvPicPr>
          <p:cNvPr id="14" name="Image 13" descr="DSC_0332.JPG">
            <a:extLst>
              <a:ext uri="{FF2B5EF4-FFF2-40B4-BE49-F238E27FC236}">
                <a16:creationId xmlns:a16="http://schemas.microsoft.com/office/drawing/2014/main" id="{56308214-1E0B-8947-8C55-28A66EF8F9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5340" y="4481812"/>
            <a:ext cx="3357563" cy="2247701"/>
          </a:xfrm>
          <a:prstGeom prst="rect">
            <a:avLst/>
          </a:prstGeom>
        </p:spPr>
      </p:pic>
    </p:spTree>
    <p:extLst>
      <p:ext uri="{BB962C8B-B14F-4D97-AF65-F5344CB8AC3E}">
        <p14:creationId xmlns:p14="http://schemas.microsoft.com/office/powerpoint/2010/main" val="236970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701">
        <p15:prstTrans prst="pageCurlDouble"/>
      </p:transition>
    </mc:Choice>
    <mc:Fallback xmlns="">
      <p:transition spd="slow" advTm="2270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5670E5-A88C-F449-9EDA-032D1C188873}"/>
              </a:ext>
            </a:extLst>
          </p:cNvPr>
          <p:cNvSpPr>
            <a:spLocks noGrp="1"/>
          </p:cNvSpPr>
          <p:nvPr>
            <p:ph type="title"/>
          </p:nvPr>
        </p:nvSpPr>
        <p:spPr>
          <a:xfrm>
            <a:off x="1573581" y="410233"/>
            <a:ext cx="5915025" cy="577991"/>
          </a:xfrm>
        </p:spPr>
        <p:txBody>
          <a:bodyPr>
            <a:normAutofit fontScale="90000"/>
          </a:bodyPr>
          <a:lstStyle/>
          <a:p>
            <a:pPr algn="ctr"/>
            <a:r>
              <a:rPr lang="fr-FR" dirty="0"/>
              <a:t>Sanitaires en chirurgie !</a:t>
            </a:r>
          </a:p>
        </p:txBody>
      </p:sp>
      <p:pic>
        <p:nvPicPr>
          <p:cNvPr id="5" name="Espace réservé du contenu 4">
            <a:extLst>
              <a:ext uri="{FF2B5EF4-FFF2-40B4-BE49-F238E27FC236}">
                <a16:creationId xmlns:a16="http://schemas.microsoft.com/office/drawing/2014/main" id="{D43D7888-5550-D346-B925-56EB6A60932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586364"/>
            <a:ext cx="3310789" cy="4414386"/>
          </a:xfrm>
        </p:spPr>
      </p:pic>
      <p:pic>
        <p:nvPicPr>
          <p:cNvPr id="4" name="Image 3">
            <a:extLst>
              <a:ext uri="{FF2B5EF4-FFF2-40B4-BE49-F238E27FC236}">
                <a16:creationId xmlns:a16="http://schemas.microsoft.com/office/drawing/2014/main" id="{6747A65E-39ED-B444-9AB9-A22047A5FF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3212" y="1586365"/>
            <a:ext cx="3310789" cy="4414385"/>
          </a:xfrm>
          <a:prstGeom prst="rect">
            <a:avLst/>
          </a:prstGeom>
        </p:spPr>
      </p:pic>
      <p:pic>
        <p:nvPicPr>
          <p:cNvPr id="6" name="Image 5" descr="2012-04-16 Madagascar  LUMIX &amp; EOS (194).jpg">
            <a:extLst>
              <a:ext uri="{FF2B5EF4-FFF2-40B4-BE49-F238E27FC236}">
                <a16:creationId xmlns:a16="http://schemas.microsoft.com/office/drawing/2014/main" id="{6683D3F3-CE6F-5440-9884-DA47E14487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4388" y="1597915"/>
            <a:ext cx="2935224" cy="4402836"/>
          </a:xfrm>
          <a:prstGeom prst="rect">
            <a:avLst/>
          </a:prstGeom>
        </p:spPr>
      </p:pic>
    </p:spTree>
    <p:extLst>
      <p:ext uri="{BB962C8B-B14F-4D97-AF65-F5344CB8AC3E}">
        <p14:creationId xmlns:p14="http://schemas.microsoft.com/office/powerpoint/2010/main" val="537303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650">
        <p15:prstTrans prst="pageCurlDouble"/>
      </p:transition>
    </mc:Choice>
    <mc:Fallback xmlns="">
      <p:transition spd="slow" advTm="965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61B86E5-402F-5FF7-9EFF-BAA04C4D3E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656"/>
            <a:ext cx="4193309" cy="3144982"/>
          </a:xfrm>
          <a:prstGeom prst="rect">
            <a:avLst/>
          </a:prstGeom>
        </p:spPr>
      </p:pic>
      <p:sp>
        <p:nvSpPr>
          <p:cNvPr id="6" name="ZoneTexte 5">
            <a:extLst>
              <a:ext uri="{FF2B5EF4-FFF2-40B4-BE49-F238E27FC236}">
                <a16:creationId xmlns:a16="http://schemas.microsoft.com/office/drawing/2014/main" id="{780409BC-6182-9092-5967-D4B05A4C52DA}"/>
              </a:ext>
            </a:extLst>
          </p:cNvPr>
          <p:cNvSpPr txBox="1"/>
          <p:nvPr/>
        </p:nvSpPr>
        <p:spPr>
          <a:xfrm>
            <a:off x="3281197" y="258618"/>
            <a:ext cx="1290803" cy="369332"/>
          </a:xfrm>
          <a:prstGeom prst="rect">
            <a:avLst/>
          </a:prstGeom>
          <a:noFill/>
        </p:spPr>
        <p:txBody>
          <a:bodyPr wrap="none" rtlCol="0">
            <a:spAutoFit/>
          </a:bodyPr>
          <a:lstStyle/>
          <a:p>
            <a:r>
              <a:rPr lang="fr-FR" dirty="0"/>
              <a:t>Aujourd’hui</a:t>
            </a:r>
          </a:p>
        </p:txBody>
      </p:sp>
      <p:pic>
        <p:nvPicPr>
          <p:cNvPr id="8" name="Image 7">
            <a:extLst>
              <a:ext uri="{FF2B5EF4-FFF2-40B4-BE49-F238E27FC236}">
                <a16:creationId xmlns:a16="http://schemas.microsoft.com/office/drawing/2014/main" id="{270A4733-3CB3-87BA-D73F-60A541800876}"/>
              </a:ext>
            </a:extLst>
          </p:cNvPr>
          <p:cNvPicPr>
            <a:picLocks noChangeAspect="1"/>
          </p:cNvPicPr>
          <p:nvPr/>
        </p:nvPicPr>
        <p:blipFill>
          <a:blip r:embed="rId3"/>
          <a:stretch>
            <a:fillRect/>
          </a:stretch>
        </p:blipFill>
        <p:spPr>
          <a:xfrm>
            <a:off x="2590800" y="3199370"/>
            <a:ext cx="6553200" cy="3683000"/>
          </a:xfrm>
          <a:prstGeom prst="rect">
            <a:avLst/>
          </a:prstGeom>
        </p:spPr>
      </p:pic>
      <p:pic>
        <p:nvPicPr>
          <p:cNvPr id="10" name="Image 9">
            <a:extLst>
              <a:ext uri="{FF2B5EF4-FFF2-40B4-BE49-F238E27FC236}">
                <a16:creationId xmlns:a16="http://schemas.microsoft.com/office/drawing/2014/main" id="{F861C910-CBC5-B15F-D0DE-63E9EE1940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367181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72CA9-8A08-524F-B750-F8E88C584D36}"/>
              </a:ext>
            </a:extLst>
          </p:cNvPr>
          <p:cNvSpPr>
            <a:spLocks noGrp="1"/>
          </p:cNvSpPr>
          <p:nvPr>
            <p:ph type="title"/>
          </p:nvPr>
        </p:nvSpPr>
        <p:spPr>
          <a:xfrm>
            <a:off x="4185243" y="821772"/>
            <a:ext cx="5915025" cy="994172"/>
          </a:xfrm>
        </p:spPr>
        <p:txBody>
          <a:bodyPr>
            <a:normAutofit/>
          </a:bodyPr>
          <a:lstStyle/>
          <a:p>
            <a:pPr algn="ctr"/>
            <a:r>
              <a:rPr lang="fr-FR" sz="3000" dirty="0"/>
              <a:t>Le patio et les fuites </a:t>
            </a:r>
            <a:br>
              <a:rPr lang="fr-FR" sz="3000" dirty="0"/>
            </a:br>
            <a:r>
              <a:rPr lang="fr-FR" sz="3000" dirty="0"/>
              <a:t>sur les plafonds</a:t>
            </a:r>
          </a:p>
        </p:txBody>
      </p:sp>
      <p:pic>
        <p:nvPicPr>
          <p:cNvPr id="5" name="Espace réservé du contenu 4">
            <a:extLst>
              <a:ext uri="{FF2B5EF4-FFF2-40B4-BE49-F238E27FC236}">
                <a16:creationId xmlns:a16="http://schemas.microsoft.com/office/drawing/2014/main" id="{EFE1E034-429C-AC40-B81F-6D48226C20A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33945" y="2725459"/>
            <a:ext cx="5510055" cy="4132541"/>
          </a:xfrm>
        </p:spPr>
      </p:pic>
      <p:pic>
        <p:nvPicPr>
          <p:cNvPr id="4" name="Espace réservé du contenu 4">
            <a:extLst>
              <a:ext uri="{FF2B5EF4-FFF2-40B4-BE49-F238E27FC236}">
                <a16:creationId xmlns:a16="http://schemas.microsoft.com/office/drawing/2014/main" id="{3F19F7C6-87F6-584F-B0D7-DFD63B7878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5264075" cy="3948056"/>
          </a:xfrm>
          <a:prstGeom prst="rect">
            <a:avLst/>
          </a:prstGeom>
        </p:spPr>
      </p:pic>
    </p:spTree>
    <p:extLst>
      <p:ext uri="{BB962C8B-B14F-4D97-AF65-F5344CB8AC3E}">
        <p14:creationId xmlns:p14="http://schemas.microsoft.com/office/powerpoint/2010/main" val="2339391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751">
        <p15:prstTrans prst="pageCurlDouble"/>
      </p:transition>
    </mc:Choice>
    <mc:Fallback xmlns="">
      <p:transition spd="slow" advTm="8751">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048350F-125B-F332-1E4A-6B3BE559318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7997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B078D6-2047-2B4C-93F5-08A96A3988D9}"/>
              </a:ext>
            </a:extLst>
          </p:cNvPr>
          <p:cNvSpPr>
            <a:spLocks noGrp="1"/>
          </p:cNvSpPr>
          <p:nvPr>
            <p:ph type="title"/>
          </p:nvPr>
        </p:nvSpPr>
        <p:spPr>
          <a:xfrm>
            <a:off x="1653959" y="90549"/>
            <a:ext cx="5915025" cy="780393"/>
          </a:xfrm>
        </p:spPr>
        <p:txBody>
          <a:bodyPr/>
          <a:lstStyle/>
          <a:p>
            <a:pPr algn="ctr"/>
            <a:r>
              <a:rPr lang="fr-FR" dirty="0"/>
              <a:t>Salle post-opératoire</a:t>
            </a:r>
          </a:p>
        </p:txBody>
      </p:sp>
      <p:pic>
        <p:nvPicPr>
          <p:cNvPr id="5" name="Espace réservé du contenu 4">
            <a:extLst>
              <a:ext uri="{FF2B5EF4-FFF2-40B4-BE49-F238E27FC236}">
                <a16:creationId xmlns:a16="http://schemas.microsoft.com/office/drawing/2014/main" id="{6F442B5D-2386-DB4B-93CD-407FCB8A3FA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50015" y="736477"/>
            <a:ext cx="8162031" cy="6121523"/>
          </a:xfrm>
        </p:spPr>
      </p:pic>
    </p:spTree>
    <p:extLst>
      <p:ext uri="{BB962C8B-B14F-4D97-AF65-F5344CB8AC3E}">
        <p14:creationId xmlns:p14="http://schemas.microsoft.com/office/powerpoint/2010/main" val="4210354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287">
        <p15:prstTrans prst="pageCurlDouble"/>
      </p:transition>
    </mc:Choice>
    <mc:Fallback xmlns="">
      <p:transition spd="slow" advTm="9287">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E04787-B8B4-4A3C-4D86-C28D0728E75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D2516652-24BC-2095-3902-28416208AA68}"/>
              </a:ext>
            </a:extLst>
          </p:cNvPr>
          <p:cNvPicPr>
            <a:picLocks noGrp="1" noChangeAspect="1"/>
          </p:cNvPicPr>
          <p:nvPr>
            <p:ph idx="1"/>
          </p:nvPr>
        </p:nvPicPr>
        <p:blipFill>
          <a:blip r:embed="rId2"/>
          <a:stretch>
            <a:fillRect/>
          </a:stretch>
        </p:blipFill>
        <p:spPr>
          <a:xfrm>
            <a:off x="115824" y="86868"/>
            <a:ext cx="8912352" cy="6684264"/>
          </a:xfrm>
        </p:spPr>
      </p:pic>
    </p:spTree>
    <p:extLst>
      <p:ext uri="{BB962C8B-B14F-4D97-AF65-F5344CB8AC3E}">
        <p14:creationId xmlns:p14="http://schemas.microsoft.com/office/powerpoint/2010/main" val="3533100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E6F0CF6C-A4B0-2440-B320-88DF1D1DEE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6230" y="0"/>
            <a:ext cx="5177770" cy="6903693"/>
          </a:xfrm>
          <a:prstGeom prst="rect">
            <a:avLst/>
          </a:prstGeom>
        </p:spPr>
      </p:pic>
      <p:sp>
        <p:nvSpPr>
          <p:cNvPr id="2" name="Titre 1">
            <a:extLst>
              <a:ext uri="{FF2B5EF4-FFF2-40B4-BE49-F238E27FC236}">
                <a16:creationId xmlns:a16="http://schemas.microsoft.com/office/drawing/2014/main" id="{FBEF26AB-B034-054C-9C04-5C1AA0C64D8A}"/>
              </a:ext>
            </a:extLst>
          </p:cNvPr>
          <p:cNvSpPr>
            <a:spLocks noGrp="1"/>
          </p:cNvSpPr>
          <p:nvPr>
            <p:ph type="title"/>
          </p:nvPr>
        </p:nvSpPr>
        <p:spPr>
          <a:xfrm>
            <a:off x="257325" y="1621984"/>
            <a:ext cx="5915025" cy="994172"/>
          </a:xfrm>
        </p:spPr>
        <p:txBody>
          <a:bodyPr/>
          <a:lstStyle/>
          <a:p>
            <a:pPr algn="ctr"/>
            <a:r>
              <a:rPr lang="fr-FR" dirty="0"/>
              <a:t>Salle de soin</a:t>
            </a:r>
          </a:p>
        </p:txBody>
      </p:sp>
      <p:pic>
        <p:nvPicPr>
          <p:cNvPr id="9" name="Espace réservé du contenu 8">
            <a:extLst>
              <a:ext uri="{FF2B5EF4-FFF2-40B4-BE49-F238E27FC236}">
                <a16:creationId xmlns:a16="http://schemas.microsoft.com/office/drawing/2014/main" id="{B35C42CD-DF4D-BF45-9202-7D48362DFFD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21868" y="-12662"/>
            <a:ext cx="5152996" cy="6870662"/>
          </a:xfrm>
        </p:spPr>
      </p:pic>
      <p:sp>
        <p:nvSpPr>
          <p:cNvPr id="12" name="ZoneTexte 11">
            <a:extLst>
              <a:ext uri="{FF2B5EF4-FFF2-40B4-BE49-F238E27FC236}">
                <a16:creationId xmlns:a16="http://schemas.microsoft.com/office/drawing/2014/main" id="{A995685C-C539-6244-9C2D-8C5BAE95FB5D}"/>
              </a:ext>
            </a:extLst>
          </p:cNvPr>
          <p:cNvSpPr txBox="1"/>
          <p:nvPr/>
        </p:nvSpPr>
        <p:spPr>
          <a:xfrm>
            <a:off x="5496026" y="1232635"/>
            <a:ext cx="1490280" cy="300082"/>
          </a:xfrm>
          <a:prstGeom prst="rect">
            <a:avLst/>
          </a:prstGeom>
          <a:noFill/>
        </p:spPr>
        <p:txBody>
          <a:bodyPr wrap="none" rtlCol="0">
            <a:spAutoFit/>
          </a:bodyPr>
          <a:lstStyle/>
          <a:p>
            <a:r>
              <a:rPr lang="fr-FR" sz="1350" dirty="0"/>
              <a:t>Bureau infirmières</a:t>
            </a:r>
          </a:p>
        </p:txBody>
      </p:sp>
      <p:sp>
        <p:nvSpPr>
          <p:cNvPr id="3" name="ZoneTexte 2">
            <a:extLst>
              <a:ext uri="{FF2B5EF4-FFF2-40B4-BE49-F238E27FC236}">
                <a16:creationId xmlns:a16="http://schemas.microsoft.com/office/drawing/2014/main" id="{3A525E4A-78A6-4949-82D0-77AE31269204}"/>
              </a:ext>
            </a:extLst>
          </p:cNvPr>
          <p:cNvSpPr txBox="1"/>
          <p:nvPr/>
        </p:nvSpPr>
        <p:spPr>
          <a:xfrm>
            <a:off x="1637097" y="1013344"/>
            <a:ext cx="1577740" cy="369332"/>
          </a:xfrm>
          <a:prstGeom prst="rect">
            <a:avLst/>
          </a:prstGeom>
          <a:noFill/>
        </p:spPr>
        <p:txBody>
          <a:bodyPr wrap="none" rtlCol="0">
            <a:spAutoFit/>
          </a:bodyPr>
          <a:lstStyle/>
          <a:p>
            <a:r>
              <a:rPr lang="fr-FR" dirty="0"/>
              <a:t>Salle d’examen</a:t>
            </a:r>
          </a:p>
        </p:txBody>
      </p:sp>
    </p:spTree>
    <p:extLst>
      <p:ext uri="{BB962C8B-B14F-4D97-AF65-F5344CB8AC3E}">
        <p14:creationId xmlns:p14="http://schemas.microsoft.com/office/powerpoint/2010/main" val="916539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234">
        <p15:prstTrans prst="pageCurlDouble"/>
      </p:transition>
    </mc:Choice>
    <mc:Fallback xmlns="">
      <p:transition spd="slow" advTm="4234">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A4AADB01-7B6E-0722-08E5-F9F7EF68C1FE}"/>
              </a:ext>
            </a:extLst>
          </p:cNvPr>
          <p:cNvPicPr>
            <a:picLocks noGrp="1" noChangeAspect="1"/>
          </p:cNvPicPr>
          <p:nvPr>
            <p:ph idx="1"/>
          </p:nvPr>
        </p:nvPicPr>
        <p:blipFill>
          <a:blip r:embed="rId2"/>
          <a:stretch>
            <a:fillRect/>
          </a:stretch>
        </p:blipFill>
        <p:spPr>
          <a:xfrm>
            <a:off x="57340" y="1645920"/>
            <a:ext cx="8986076" cy="5050314"/>
          </a:xfrm>
        </p:spPr>
      </p:pic>
      <p:sp>
        <p:nvSpPr>
          <p:cNvPr id="6" name="ZoneTexte 5">
            <a:extLst>
              <a:ext uri="{FF2B5EF4-FFF2-40B4-BE49-F238E27FC236}">
                <a16:creationId xmlns:a16="http://schemas.microsoft.com/office/drawing/2014/main" id="{0AD6C12D-03B0-8770-5203-2DB4CAA699B8}"/>
              </a:ext>
            </a:extLst>
          </p:cNvPr>
          <p:cNvSpPr txBox="1"/>
          <p:nvPr/>
        </p:nvSpPr>
        <p:spPr>
          <a:xfrm>
            <a:off x="2987040" y="585216"/>
            <a:ext cx="2309607" cy="369332"/>
          </a:xfrm>
          <a:prstGeom prst="rect">
            <a:avLst/>
          </a:prstGeom>
          <a:noFill/>
        </p:spPr>
        <p:txBody>
          <a:bodyPr wrap="none" rtlCol="0">
            <a:spAutoFit/>
          </a:bodyPr>
          <a:lstStyle/>
          <a:p>
            <a:r>
              <a:rPr lang="fr-FR" dirty="0"/>
              <a:t>Nouvelle salle de soins</a:t>
            </a:r>
          </a:p>
        </p:txBody>
      </p:sp>
    </p:spTree>
    <p:extLst>
      <p:ext uri="{BB962C8B-B14F-4D97-AF65-F5344CB8AC3E}">
        <p14:creationId xmlns:p14="http://schemas.microsoft.com/office/powerpoint/2010/main" val="1516095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4">
            <a:extLst>
              <a:ext uri="{FF2B5EF4-FFF2-40B4-BE49-F238E27FC236}">
                <a16:creationId xmlns:a16="http://schemas.microsoft.com/office/drawing/2014/main" id="{778A91E9-FFB1-4145-8691-C5BEC3DB4A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2113" y="2576048"/>
            <a:ext cx="4941887" cy="3706415"/>
          </a:xfrm>
          <a:prstGeom prst="rect">
            <a:avLst/>
          </a:prstGeom>
        </p:spPr>
      </p:pic>
      <p:pic>
        <p:nvPicPr>
          <p:cNvPr id="5" name="Espace réservé du contenu 4">
            <a:extLst>
              <a:ext uri="{FF2B5EF4-FFF2-40B4-BE49-F238E27FC236}">
                <a16:creationId xmlns:a16="http://schemas.microsoft.com/office/drawing/2014/main" id="{F2EE648B-C052-A74C-8637-515971B9AC8D}"/>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2903" y="2576047"/>
            <a:ext cx="4941888" cy="3706416"/>
          </a:xfrm>
        </p:spPr>
      </p:pic>
      <p:sp>
        <p:nvSpPr>
          <p:cNvPr id="8" name="Titre 1">
            <a:extLst>
              <a:ext uri="{FF2B5EF4-FFF2-40B4-BE49-F238E27FC236}">
                <a16:creationId xmlns:a16="http://schemas.microsoft.com/office/drawing/2014/main" id="{56186C45-24BF-A84C-BE6F-5B92BB2232BB}"/>
              </a:ext>
            </a:extLst>
          </p:cNvPr>
          <p:cNvSpPr txBox="1">
            <a:spLocks/>
          </p:cNvSpPr>
          <p:nvPr/>
        </p:nvSpPr>
        <p:spPr>
          <a:xfrm>
            <a:off x="2801401" y="4865439"/>
            <a:ext cx="4280973" cy="64645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dirty="0"/>
          </a:p>
        </p:txBody>
      </p:sp>
      <p:sp>
        <p:nvSpPr>
          <p:cNvPr id="4" name="Titre 3">
            <a:extLst>
              <a:ext uri="{FF2B5EF4-FFF2-40B4-BE49-F238E27FC236}">
                <a16:creationId xmlns:a16="http://schemas.microsoft.com/office/drawing/2014/main" id="{BDF79B90-4C8F-9A42-9840-5ECB2C3C0ACC}"/>
              </a:ext>
            </a:extLst>
          </p:cNvPr>
          <p:cNvSpPr>
            <a:spLocks noGrp="1"/>
          </p:cNvSpPr>
          <p:nvPr>
            <p:ph type="title"/>
          </p:nvPr>
        </p:nvSpPr>
        <p:spPr>
          <a:xfrm>
            <a:off x="683652" y="970142"/>
            <a:ext cx="7886700" cy="1325563"/>
          </a:xfrm>
        </p:spPr>
        <p:txBody>
          <a:bodyPr>
            <a:normAutofit fontScale="90000"/>
          </a:bodyPr>
          <a:lstStyle/>
          <a:p>
            <a:r>
              <a:rPr lang="fr-FR" dirty="0"/>
              <a:t>Salles d’hospitalisation en chirurgie</a:t>
            </a:r>
            <a:br>
              <a:rPr lang="fr-FR" dirty="0"/>
            </a:br>
            <a:endParaRPr lang="fr-FR" dirty="0"/>
          </a:p>
        </p:txBody>
      </p:sp>
    </p:spTree>
    <p:extLst>
      <p:ext uri="{BB962C8B-B14F-4D97-AF65-F5344CB8AC3E}">
        <p14:creationId xmlns:p14="http://schemas.microsoft.com/office/powerpoint/2010/main" val="341757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522">
        <p15:prstTrans prst="pageCurlDouble"/>
      </p:transition>
    </mc:Choice>
    <mc:Fallback xmlns="">
      <p:transition spd="slow" advTm="4522">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58F78-86C5-A068-1412-D67E62AEDE37}"/>
              </a:ext>
            </a:extLst>
          </p:cNvPr>
          <p:cNvSpPr>
            <a:spLocks noGrp="1"/>
          </p:cNvSpPr>
          <p:nvPr>
            <p:ph type="title"/>
          </p:nvPr>
        </p:nvSpPr>
        <p:spPr/>
        <p:txBody>
          <a:bodyPr/>
          <a:lstStyle/>
          <a:p>
            <a:endParaRPr lang="fr-FR"/>
          </a:p>
        </p:txBody>
      </p:sp>
      <p:pic>
        <p:nvPicPr>
          <p:cNvPr id="7" name="Image 6">
            <a:extLst>
              <a:ext uri="{FF2B5EF4-FFF2-40B4-BE49-F238E27FC236}">
                <a16:creationId xmlns:a16="http://schemas.microsoft.com/office/drawing/2014/main" id="{20B54A87-577F-EBB7-D8D0-2B718037A6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4655820" cy="6858000"/>
          </a:xfrm>
          <a:prstGeom prst="rect">
            <a:avLst/>
          </a:prstGeom>
        </p:spPr>
      </p:pic>
      <p:pic>
        <p:nvPicPr>
          <p:cNvPr id="5" name="Espace réservé du contenu 4">
            <a:extLst>
              <a:ext uri="{FF2B5EF4-FFF2-40B4-BE49-F238E27FC236}">
                <a16:creationId xmlns:a16="http://schemas.microsoft.com/office/drawing/2014/main" id="{BC395F0E-4F41-41EF-7C31-C6A75A1B0A70}"/>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572256" y="3175000"/>
            <a:ext cx="5571744" cy="3683000"/>
          </a:xfrm>
        </p:spPr>
      </p:pic>
    </p:spTree>
    <p:extLst>
      <p:ext uri="{BB962C8B-B14F-4D97-AF65-F5344CB8AC3E}">
        <p14:creationId xmlns:p14="http://schemas.microsoft.com/office/powerpoint/2010/main" val="1576600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26A861-368A-E949-8C33-C7A752B98B5C}"/>
              </a:ext>
            </a:extLst>
          </p:cNvPr>
          <p:cNvSpPr>
            <a:spLocks noGrp="1"/>
          </p:cNvSpPr>
          <p:nvPr>
            <p:ph type="title"/>
          </p:nvPr>
        </p:nvSpPr>
        <p:spPr/>
        <p:txBody>
          <a:bodyPr/>
          <a:lstStyle/>
          <a:p>
            <a:pPr algn="ctr"/>
            <a:r>
              <a:rPr lang="fr-FR" dirty="0"/>
              <a:t>Les bâtiments: état avant travaux</a:t>
            </a:r>
          </a:p>
        </p:txBody>
      </p:sp>
      <p:pic>
        <p:nvPicPr>
          <p:cNvPr id="6" name="Espace réservé du contenu 5">
            <a:extLst>
              <a:ext uri="{FF2B5EF4-FFF2-40B4-BE49-F238E27FC236}">
                <a16:creationId xmlns:a16="http://schemas.microsoft.com/office/drawing/2014/main" id="{9C129891-2152-AD4D-A02E-14119D1F8F5C}"/>
              </a:ext>
            </a:extLst>
          </p:cNvPr>
          <p:cNvPicPr>
            <a:picLocks noGrp="1" noChangeAspect="1"/>
          </p:cNvPicPr>
          <p:nvPr>
            <p:ph idx="1"/>
          </p:nvPr>
        </p:nvPicPr>
        <p:blipFill>
          <a:blip r:embed="rId2"/>
          <a:stretch>
            <a:fillRect/>
          </a:stretch>
        </p:blipFill>
        <p:spPr>
          <a:xfrm rot="10800000">
            <a:off x="1171575" y="2016324"/>
            <a:ext cx="6709349" cy="3634231"/>
          </a:xfrm>
        </p:spPr>
      </p:pic>
      <p:sp>
        <p:nvSpPr>
          <p:cNvPr id="7" name="ZoneTexte 6">
            <a:extLst>
              <a:ext uri="{FF2B5EF4-FFF2-40B4-BE49-F238E27FC236}">
                <a16:creationId xmlns:a16="http://schemas.microsoft.com/office/drawing/2014/main" id="{477ED43B-63BD-E14D-8819-FBF37AF638A0}"/>
              </a:ext>
            </a:extLst>
          </p:cNvPr>
          <p:cNvSpPr txBox="1"/>
          <p:nvPr/>
        </p:nvSpPr>
        <p:spPr>
          <a:xfrm>
            <a:off x="3784058" y="3374281"/>
            <a:ext cx="272832" cy="300082"/>
          </a:xfrm>
          <a:prstGeom prst="rect">
            <a:avLst/>
          </a:prstGeom>
          <a:noFill/>
        </p:spPr>
        <p:txBody>
          <a:bodyPr wrap="none" rtlCol="0">
            <a:spAutoFit/>
          </a:bodyPr>
          <a:lstStyle/>
          <a:p>
            <a:r>
              <a:rPr lang="fr-FR" sz="1350" dirty="0">
                <a:solidFill>
                  <a:srgbClr val="FF0000"/>
                </a:solidFill>
              </a:rPr>
              <a:t>1</a:t>
            </a:r>
          </a:p>
        </p:txBody>
      </p:sp>
      <p:sp>
        <p:nvSpPr>
          <p:cNvPr id="8" name="ZoneTexte 7">
            <a:extLst>
              <a:ext uri="{FF2B5EF4-FFF2-40B4-BE49-F238E27FC236}">
                <a16:creationId xmlns:a16="http://schemas.microsoft.com/office/drawing/2014/main" id="{B723D215-2B0D-E945-89B6-A95C50AB1DB4}"/>
              </a:ext>
            </a:extLst>
          </p:cNvPr>
          <p:cNvSpPr txBox="1"/>
          <p:nvPr/>
        </p:nvSpPr>
        <p:spPr>
          <a:xfrm>
            <a:off x="3161489" y="2664162"/>
            <a:ext cx="272832" cy="300082"/>
          </a:xfrm>
          <a:prstGeom prst="rect">
            <a:avLst/>
          </a:prstGeom>
          <a:noFill/>
        </p:spPr>
        <p:txBody>
          <a:bodyPr wrap="none" rtlCol="0">
            <a:spAutoFit/>
          </a:bodyPr>
          <a:lstStyle/>
          <a:p>
            <a:r>
              <a:rPr lang="fr-FR" sz="1350" dirty="0">
                <a:solidFill>
                  <a:srgbClr val="FF0000"/>
                </a:solidFill>
              </a:rPr>
              <a:t>2</a:t>
            </a:r>
          </a:p>
        </p:txBody>
      </p:sp>
      <p:sp>
        <p:nvSpPr>
          <p:cNvPr id="9" name="ZoneTexte 8">
            <a:extLst>
              <a:ext uri="{FF2B5EF4-FFF2-40B4-BE49-F238E27FC236}">
                <a16:creationId xmlns:a16="http://schemas.microsoft.com/office/drawing/2014/main" id="{A7AF827D-CEA9-CA42-BC58-1F9FA634D097}"/>
              </a:ext>
            </a:extLst>
          </p:cNvPr>
          <p:cNvSpPr txBox="1"/>
          <p:nvPr/>
        </p:nvSpPr>
        <p:spPr>
          <a:xfrm>
            <a:off x="2138420" y="3374281"/>
            <a:ext cx="272832" cy="300082"/>
          </a:xfrm>
          <a:prstGeom prst="rect">
            <a:avLst/>
          </a:prstGeom>
          <a:noFill/>
        </p:spPr>
        <p:txBody>
          <a:bodyPr wrap="none" rtlCol="0">
            <a:spAutoFit/>
          </a:bodyPr>
          <a:lstStyle/>
          <a:p>
            <a:r>
              <a:rPr lang="fr-FR" sz="1350" dirty="0">
                <a:solidFill>
                  <a:srgbClr val="FF0000"/>
                </a:solidFill>
              </a:rPr>
              <a:t>3</a:t>
            </a:r>
          </a:p>
        </p:txBody>
      </p:sp>
      <p:sp>
        <p:nvSpPr>
          <p:cNvPr id="11" name="ZoneTexte 10">
            <a:extLst>
              <a:ext uri="{FF2B5EF4-FFF2-40B4-BE49-F238E27FC236}">
                <a16:creationId xmlns:a16="http://schemas.microsoft.com/office/drawing/2014/main" id="{3CD475F9-88F3-0C4E-8A99-28D9D5982996}"/>
              </a:ext>
            </a:extLst>
          </p:cNvPr>
          <p:cNvSpPr txBox="1"/>
          <p:nvPr/>
        </p:nvSpPr>
        <p:spPr>
          <a:xfrm>
            <a:off x="3048356" y="4186420"/>
            <a:ext cx="272832" cy="300082"/>
          </a:xfrm>
          <a:prstGeom prst="rect">
            <a:avLst/>
          </a:prstGeom>
          <a:noFill/>
        </p:spPr>
        <p:txBody>
          <a:bodyPr wrap="none" rtlCol="0">
            <a:spAutoFit/>
          </a:bodyPr>
          <a:lstStyle/>
          <a:p>
            <a:r>
              <a:rPr lang="fr-FR" sz="1350" dirty="0">
                <a:solidFill>
                  <a:srgbClr val="FF0000"/>
                </a:solidFill>
              </a:rPr>
              <a:t>4</a:t>
            </a:r>
          </a:p>
        </p:txBody>
      </p:sp>
      <p:sp>
        <p:nvSpPr>
          <p:cNvPr id="12" name="ZoneTexte 11">
            <a:extLst>
              <a:ext uri="{FF2B5EF4-FFF2-40B4-BE49-F238E27FC236}">
                <a16:creationId xmlns:a16="http://schemas.microsoft.com/office/drawing/2014/main" id="{0297384D-7604-144E-80F2-A096831633BF}"/>
              </a:ext>
            </a:extLst>
          </p:cNvPr>
          <p:cNvSpPr txBox="1"/>
          <p:nvPr/>
        </p:nvSpPr>
        <p:spPr>
          <a:xfrm>
            <a:off x="2974233" y="5139852"/>
            <a:ext cx="718466" cy="300082"/>
          </a:xfrm>
          <a:prstGeom prst="rect">
            <a:avLst/>
          </a:prstGeom>
          <a:noFill/>
        </p:spPr>
        <p:txBody>
          <a:bodyPr wrap="none" rtlCol="0">
            <a:spAutoFit/>
          </a:bodyPr>
          <a:lstStyle/>
          <a:p>
            <a:r>
              <a:rPr lang="fr-FR" sz="1350" dirty="0"/>
              <a:t>26,45m</a:t>
            </a:r>
          </a:p>
        </p:txBody>
      </p:sp>
      <p:sp>
        <p:nvSpPr>
          <p:cNvPr id="13" name="ZoneTexte 12">
            <a:extLst>
              <a:ext uri="{FF2B5EF4-FFF2-40B4-BE49-F238E27FC236}">
                <a16:creationId xmlns:a16="http://schemas.microsoft.com/office/drawing/2014/main" id="{F0E68F00-3D06-F04B-87FB-81987A430172}"/>
              </a:ext>
            </a:extLst>
          </p:cNvPr>
          <p:cNvSpPr txBox="1"/>
          <p:nvPr/>
        </p:nvSpPr>
        <p:spPr>
          <a:xfrm>
            <a:off x="1278939" y="3472411"/>
            <a:ext cx="718466" cy="300082"/>
          </a:xfrm>
          <a:prstGeom prst="rect">
            <a:avLst/>
          </a:prstGeom>
          <a:noFill/>
        </p:spPr>
        <p:txBody>
          <a:bodyPr wrap="none" rtlCol="0">
            <a:spAutoFit/>
          </a:bodyPr>
          <a:lstStyle/>
          <a:p>
            <a:r>
              <a:rPr lang="fr-FR" sz="1350" dirty="0"/>
              <a:t>26,45m</a:t>
            </a:r>
          </a:p>
        </p:txBody>
      </p:sp>
      <p:sp>
        <p:nvSpPr>
          <p:cNvPr id="14" name="ZoneTexte 13">
            <a:extLst>
              <a:ext uri="{FF2B5EF4-FFF2-40B4-BE49-F238E27FC236}">
                <a16:creationId xmlns:a16="http://schemas.microsoft.com/office/drawing/2014/main" id="{F38B0F8D-67AC-3043-88D2-30D5B9932CCF}"/>
              </a:ext>
            </a:extLst>
          </p:cNvPr>
          <p:cNvSpPr txBox="1"/>
          <p:nvPr/>
        </p:nvSpPr>
        <p:spPr>
          <a:xfrm>
            <a:off x="5208664" y="4564678"/>
            <a:ext cx="718466" cy="300082"/>
          </a:xfrm>
          <a:prstGeom prst="rect">
            <a:avLst/>
          </a:prstGeom>
          <a:noFill/>
        </p:spPr>
        <p:txBody>
          <a:bodyPr wrap="none" rtlCol="0">
            <a:spAutoFit/>
          </a:bodyPr>
          <a:lstStyle/>
          <a:p>
            <a:r>
              <a:rPr lang="fr-FR" sz="1350" dirty="0"/>
              <a:t>28,25m</a:t>
            </a:r>
          </a:p>
        </p:txBody>
      </p:sp>
      <p:sp>
        <p:nvSpPr>
          <p:cNvPr id="15" name="ZoneTexte 14">
            <a:extLst>
              <a:ext uri="{FF2B5EF4-FFF2-40B4-BE49-F238E27FC236}">
                <a16:creationId xmlns:a16="http://schemas.microsoft.com/office/drawing/2014/main" id="{3BE7F6E7-0A00-6644-A0B7-CA2D8CAE5A76}"/>
              </a:ext>
            </a:extLst>
          </p:cNvPr>
          <p:cNvSpPr txBox="1"/>
          <p:nvPr/>
        </p:nvSpPr>
        <p:spPr>
          <a:xfrm>
            <a:off x="7317190" y="3593989"/>
            <a:ext cx="718466" cy="300082"/>
          </a:xfrm>
          <a:prstGeom prst="rect">
            <a:avLst/>
          </a:prstGeom>
          <a:noFill/>
        </p:spPr>
        <p:txBody>
          <a:bodyPr wrap="none" rtlCol="0">
            <a:spAutoFit/>
          </a:bodyPr>
          <a:lstStyle/>
          <a:p>
            <a:r>
              <a:rPr lang="fr-FR" sz="1350" dirty="0"/>
              <a:t>16,45m</a:t>
            </a:r>
          </a:p>
        </p:txBody>
      </p:sp>
      <p:sp>
        <p:nvSpPr>
          <p:cNvPr id="16" name="ZoneTexte 15">
            <a:extLst>
              <a:ext uri="{FF2B5EF4-FFF2-40B4-BE49-F238E27FC236}">
                <a16:creationId xmlns:a16="http://schemas.microsoft.com/office/drawing/2014/main" id="{7821B693-F049-FC40-ABD0-D0965FA4AE6F}"/>
              </a:ext>
            </a:extLst>
          </p:cNvPr>
          <p:cNvSpPr txBox="1"/>
          <p:nvPr/>
        </p:nvSpPr>
        <p:spPr>
          <a:xfrm>
            <a:off x="4572001" y="3369176"/>
            <a:ext cx="605550" cy="300082"/>
          </a:xfrm>
          <a:prstGeom prst="rect">
            <a:avLst/>
          </a:prstGeom>
          <a:noFill/>
        </p:spPr>
        <p:txBody>
          <a:bodyPr wrap="none" rtlCol="0">
            <a:spAutoFit/>
          </a:bodyPr>
          <a:lstStyle/>
          <a:p>
            <a:r>
              <a:rPr lang="fr-FR" sz="1350" dirty="0" err="1">
                <a:solidFill>
                  <a:srgbClr val="FF0000"/>
                </a:solidFill>
              </a:rPr>
              <a:t>Reveil</a:t>
            </a:r>
            <a:endParaRPr lang="fr-FR" sz="1350" dirty="0">
              <a:solidFill>
                <a:srgbClr val="FF0000"/>
              </a:solidFill>
            </a:endParaRPr>
          </a:p>
        </p:txBody>
      </p:sp>
      <p:sp>
        <p:nvSpPr>
          <p:cNvPr id="17" name="ZoneTexte 16">
            <a:extLst>
              <a:ext uri="{FF2B5EF4-FFF2-40B4-BE49-F238E27FC236}">
                <a16:creationId xmlns:a16="http://schemas.microsoft.com/office/drawing/2014/main" id="{B1CB3476-3B33-6849-B3A4-5AB7AF42E9D7}"/>
              </a:ext>
            </a:extLst>
          </p:cNvPr>
          <p:cNvSpPr txBox="1"/>
          <p:nvPr/>
        </p:nvSpPr>
        <p:spPr>
          <a:xfrm>
            <a:off x="5437762" y="3067973"/>
            <a:ext cx="1781770" cy="300082"/>
          </a:xfrm>
          <a:prstGeom prst="rect">
            <a:avLst/>
          </a:prstGeom>
          <a:noFill/>
        </p:spPr>
        <p:txBody>
          <a:bodyPr wrap="none" rtlCol="0">
            <a:spAutoFit/>
          </a:bodyPr>
          <a:lstStyle/>
          <a:p>
            <a:r>
              <a:rPr lang="fr-FR" sz="1350" dirty="0">
                <a:solidFill>
                  <a:srgbClr val="FF0000"/>
                </a:solidFill>
              </a:rPr>
              <a:t>Ancien bloc opératoire</a:t>
            </a:r>
          </a:p>
        </p:txBody>
      </p:sp>
      <p:sp>
        <p:nvSpPr>
          <p:cNvPr id="18" name="ZoneTexte 17">
            <a:extLst>
              <a:ext uri="{FF2B5EF4-FFF2-40B4-BE49-F238E27FC236}">
                <a16:creationId xmlns:a16="http://schemas.microsoft.com/office/drawing/2014/main" id="{A6FBDAF4-C6D4-CA4A-8E21-4C19F90BDC7B}"/>
              </a:ext>
            </a:extLst>
          </p:cNvPr>
          <p:cNvSpPr txBox="1"/>
          <p:nvPr/>
        </p:nvSpPr>
        <p:spPr>
          <a:xfrm>
            <a:off x="6530898" y="4010680"/>
            <a:ext cx="688265" cy="300082"/>
          </a:xfrm>
          <a:prstGeom prst="rect">
            <a:avLst/>
          </a:prstGeom>
          <a:noFill/>
        </p:spPr>
        <p:txBody>
          <a:bodyPr wrap="none" rtlCol="0">
            <a:spAutoFit/>
          </a:bodyPr>
          <a:lstStyle/>
          <a:p>
            <a:r>
              <a:rPr lang="fr-FR" sz="1350" dirty="0">
                <a:solidFill>
                  <a:srgbClr val="FF0000"/>
                </a:solidFill>
              </a:rPr>
              <a:t>Laverie</a:t>
            </a:r>
          </a:p>
        </p:txBody>
      </p:sp>
      <p:sp>
        <p:nvSpPr>
          <p:cNvPr id="19" name="ZoneTexte 18">
            <a:extLst>
              <a:ext uri="{FF2B5EF4-FFF2-40B4-BE49-F238E27FC236}">
                <a16:creationId xmlns:a16="http://schemas.microsoft.com/office/drawing/2014/main" id="{E630239D-767F-F94C-A80D-59758F9767B4}"/>
              </a:ext>
            </a:extLst>
          </p:cNvPr>
          <p:cNvSpPr txBox="1"/>
          <p:nvPr/>
        </p:nvSpPr>
        <p:spPr>
          <a:xfrm>
            <a:off x="5558568" y="4014415"/>
            <a:ext cx="690510" cy="300082"/>
          </a:xfrm>
          <a:prstGeom prst="rect">
            <a:avLst/>
          </a:prstGeom>
          <a:noFill/>
        </p:spPr>
        <p:txBody>
          <a:bodyPr wrap="none" rtlCol="0">
            <a:spAutoFit/>
          </a:bodyPr>
          <a:lstStyle/>
          <a:p>
            <a:r>
              <a:rPr lang="fr-FR" sz="1350" dirty="0">
                <a:solidFill>
                  <a:srgbClr val="FF0000"/>
                </a:solidFill>
              </a:rPr>
              <a:t>Bureau</a:t>
            </a:r>
          </a:p>
        </p:txBody>
      </p:sp>
      <p:sp>
        <p:nvSpPr>
          <p:cNvPr id="20" name="ZoneTexte 19">
            <a:extLst>
              <a:ext uri="{FF2B5EF4-FFF2-40B4-BE49-F238E27FC236}">
                <a16:creationId xmlns:a16="http://schemas.microsoft.com/office/drawing/2014/main" id="{62291741-F83E-E743-9D7F-F5EFB54F4320}"/>
              </a:ext>
            </a:extLst>
          </p:cNvPr>
          <p:cNvSpPr txBox="1"/>
          <p:nvPr/>
        </p:nvSpPr>
        <p:spPr>
          <a:xfrm>
            <a:off x="2201538" y="5385126"/>
            <a:ext cx="1968488" cy="300082"/>
          </a:xfrm>
          <a:prstGeom prst="rect">
            <a:avLst/>
          </a:prstGeom>
          <a:noFill/>
        </p:spPr>
        <p:txBody>
          <a:bodyPr wrap="none" rtlCol="0">
            <a:spAutoFit/>
          </a:bodyPr>
          <a:lstStyle/>
          <a:p>
            <a:r>
              <a:rPr lang="fr-FR" sz="1350" dirty="0">
                <a:solidFill>
                  <a:srgbClr val="FF0000"/>
                </a:solidFill>
              </a:rPr>
              <a:t>4 locaux d’hospitalisation</a:t>
            </a:r>
          </a:p>
        </p:txBody>
      </p:sp>
    </p:spTree>
    <p:extLst>
      <p:ext uri="{BB962C8B-B14F-4D97-AF65-F5344CB8AC3E}">
        <p14:creationId xmlns:p14="http://schemas.microsoft.com/office/powerpoint/2010/main" val="2957816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670">
        <p15:prstTrans prst="pageCurlDouble"/>
      </p:transition>
    </mc:Choice>
    <mc:Fallback xmlns="">
      <p:transition spd="slow" advTm="1267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12">
            <a:extLst>
              <a:ext uri="{FF2B5EF4-FFF2-40B4-BE49-F238E27FC236}">
                <a16:creationId xmlns:a16="http://schemas.microsoft.com/office/drawing/2014/main" id="{4C0B4DC9-D9DC-A745-9A63-F644DDC670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18053" y="0"/>
            <a:ext cx="4225948" cy="3169462"/>
          </a:xfrm>
          <a:prstGeom prst="rect">
            <a:avLst/>
          </a:prstGeom>
        </p:spPr>
      </p:pic>
      <p:pic>
        <p:nvPicPr>
          <p:cNvPr id="6" name="Espace réservé du contenu 4">
            <a:extLst>
              <a:ext uri="{FF2B5EF4-FFF2-40B4-BE49-F238E27FC236}">
                <a16:creationId xmlns:a16="http://schemas.microsoft.com/office/drawing/2014/main" id="{CCE69D7F-A62B-9940-B91C-60F6822F39F2}"/>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1144" y="2455635"/>
            <a:ext cx="5915025" cy="4436269"/>
          </a:xfrm>
          <a:prstGeom prst="rect">
            <a:avLst/>
          </a:prstGeom>
        </p:spPr>
      </p:pic>
    </p:spTree>
    <p:extLst>
      <p:ext uri="{BB962C8B-B14F-4D97-AF65-F5344CB8AC3E}">
        <p14:creationId xmlns:p14="http://schemas.microsoft.com/office/powerpoint/2010/main" val="784078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390">
        <p15:prstTrans prst="pageCurlDouble"/>
      </p:transition>
    </mc:Choice>
    <mc:Fallback xmlns="">
      <p:transition spd="slow" advTm="239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7B547-6C2B-BB34-19DB-BB6DEE894AF5}"/>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64BEEC47-3F7B-4D0D-2A59-94213059306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5801784" cy="4351338"/>
          </a:xfrm>
        </p:spPr>
      </p:pic>
      <p:pic>
        <p:nvPicPr>
          <p:cNvPr id="7" name="Image 6">
            <a:extLst>
              <a:ext uri="{FF2B5EF4-FFF2-40B4-BE49-F238E27FC236}">
                <a16:creationId xmlns:a16="http://schemas.microsoft.com/office/drawing/2014/main" id="{5BBE2DBD-1F89-5AF3-F2C1-4546DC5FC3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782" y="3158043"/>
            <a:ext cx="4932218" cy="3699164"/>
          </a:xfrm>
          <a:prstGeom prst="rect">
            <a:avLst/>
          </a:prstGeom>
        </p:spPr>
      </p:pic>
    </p:spTree>
    <p:extLst>
      <p:ext uri="{BB962C8B-B14F-4D97-AF65-F5344CB8AC3E}">
        <p14:creationId xmlns:p14="http://schemas.microsoft.com/office/powerpoint/2010/main" val="3076920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810613F-7745-194E-915B-ED5F249C696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989749" y="2232705"/>
            <a:ext cx="6154251" cy="4615689"/>
          </a:xfrm>
        </p:spPr>
      </p:pic>
      <p:pic>
        <p:nvPicPr>
          <p:cNvPr id="9" name="Image 8">
            <a:extLst>
              <a:ext uri="{FF2B5EF4-FFF2-40B4-BE49-F238E27FC236}">
                <a16:creationId xmlns:a16="http://schemas.microsoft.com/office/drawing/2014/main" id="{618A89B1-B7D2-904F-A3B1-ADB5794AD7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232705"/>
            <a:ext cx="3581973" cy="4625295"/>
          </a:xfrm>
          <a:prstGeom prst="rect">
            <a:avLst/>
          </a:prstGeom>
        </p:spPr>
      </p:pic>
    </p:spTree>
    <p:extLst>
      <p:ext uri="{BB962C8B-B14F-4D97-AF65-F5344CB8AC3E}">
        <p14:creationId xmlns:p14="http://schemas.microsoft.com/office/powerpoint/2010/main" val="3948162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295">
        <p15:prstTrans prst="pageCurlDouble"/>
      </p:transition>
    </mc:Choice>
    <mc:Fallback xmlns="">
      <p:transition spd="slow" advTm="21295">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A4FC7E-1756-DEFA-261B-0D943F407FD9}"/>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DCD20981-5B46-4EC4-FE4A-E6AD2D441AD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2216" y="2506662"/>
            <a:ext cx="5801784" cy="4351338"/>
          </a:xfrm>
        </p:spPr>
      </p:pic>
      <p:pic>
        <p:nvPicPr>
          <p:cNvPr id="7" name="Image 6">
            <a:extLst>
              <a:ext uri="{FF2B5EF4-FFF2-40B4-BE49-F238E27FC236}">
                <a16:creationId xmlns:a16="http://schemas.microsoft.com/office/drawing/2014/main" id="{F99FC80C-AE80-1607-087F-E248B8D090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3636" y="0"/>
            <a:ext cx="5381721" cy="4036291"/>
          </a:xfrm>
          <a:prstGeom prst="rect">
            <a:avLst/>
          </a:prstGeom>
        </p:spPr>
      </p:pic>
    </p:spTree>
    <p:extLst>
      <p:ext uri="{BB962C8B-B14F-4D97-AF65-F5344CB8AC3E}">
        <p14:creationId xmlns:p14="http://schemas.microsoft.com/office/powerpoint/2010/main" val="2348680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10">
            <a:extLst>
              <a:ext uri="{FF2B5EF4-FFF2-40B4-BE49-F238E27FC236}">
                <a16:creationId xmlns:a16="http://schemas.microsoft.com/office/drawing/2014/main" id="{F89676ED-8A04-6349-93BA-BD83036149F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23110" y="2737246"/>
            <a:ext cx="4351338" cy="3263504"/>
          </a:xfrm>
        </p:spPr>
      </p:pic>
      <p:pic>
        <p:nvPicPr>
          <p:cNvPr id="7" name="Image 6">
            <a:extLst>
              <a:ext uri="{FF2B5EF4-FFF2-40B4-BE49-F238E27FC236}">
                <a16:creationId xmlns:a16="http://schemas.microsoft.com/office/drawing/2014/main" id="{FBA4DAA9-6076-A446-9B85-4ABE56D06D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26356"/>
            <a:ext cx="2023110" cy="3274394"/>
          </a:xfrm>
          <a:prstGeom prst="rect">
            <a:avLst/>
          </a:prstGeom>
        </p:spPr>
      </p:pic>
      <p:pic>
        <p:nvPicPr>
          <p:cNvPr id="5" name="Espace réservé du contenu 8">
            <a:extLst>
              <a:ext uri="{FF2B5EF4-FFF2-40B4-BE49-F238E27FC236}">
                <a16:creationId xmlns:a16="http://schemas.microsoft.com/office/drawing/2014/main" id="{C7DF252B-43D6-274E-BF66-BC8BAF3B5D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0747" y="1783080"/>
            <a:ext cx="3163253" cy="4217670"/>
          </a:xfrm>
          <a:prstGeom prst="rect">
            <a:avLst/>
          </a:prstGeom>
        </p:spPr>
      </p:pic>
      <p:sp>
        <p:nvSpPr>
          <p:cNvPr id="4" name="Titre 3">
            <a:extLst>
              <a:ext uri="{FF2B5EF4-FFF2-40B4-BE49-F238E27FC236}">
                <a16:creationId xmlns:a16="http://schemas.microsoft.com/office/drawing/2014/main" id="{E6F3F53B-20AE-B64F-A60B-B3AE86C2CBF0}"/>
              </a:ext>
            </a:extLst>
          </p:cNvPr>
          <p:cNvSpPr>
            <a:spLocks noGrp="1"/>
          </p:cNvSpPr>
          <p:nvPr>
            <p:ph type="title"/>
          </p:nvPr>
        </p:nvSpPr>
        <p:spPr>
          <a:xfrm>
            <a:off x="381143" y="194468"/>
            <a:ext cx="7886700" cy="1325563"/>
          </a:xfrm>
        </p:spPr>
        <p:txBody>
          <a:bodyPr/>
          <a:lstStyle/>
          <a:p>
            <a:pPr algn="ctr"/>
            <a:r>
              <a:rPr lang="fr-FR" dirty="0"/>
              <a:t>Conditions d’hygiène, d’accueil déplorables</a:t>
            </a:r>
          </a:p>
        </p:txBody>
      </p:sp>
    </p:spTree>
    <p:extLst>
      <p:ext uri="{BB962C8B-B14F-4D97-AF65-F5344CB8AC3E}">
        <p14:creationId xmlns:p14="http://schemas.microsoft.com/office/powerpoint/2010/main" val="705771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039">
        <p15:prstTrans prst="pageCurlDouble"/>
      </p:transition>
    </mc:Choice>
    <mc:Fallback xmlns="">
      <p:transition spd="slow" advTm="8039">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803070-48F4-9FD3-3D1B-CBB2015AB90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7B588061-D749-F0F6-7A7D-C0464A049A1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296443" y="365125"/>
            <a:ext cx="4858225" cy="6477634"/>
          </a:xfrm>
        </p:spPr>
      </p:pic>
      <p:pic>
        <p:nvPicPr>
          <p:cNvPr id="7" name="Image 6">
            <a:extLst>
              <a:ext uri="{FF2B5EF4-FFF2-40B4-BE49-F238E27FC236}">
                <a16:creationId xmlns:a16="http://schemas.microsoft.com/office/drawing/2014/main" id="{07264918-5FF3-DE81-FBC0-0B9D580EC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5125"/>
            <a:ext cx="4866657" cy="6488876"/>
          </a:xfrm>
          <a:prstGeom prst="rect">
            <a:avLst/>
          </a:prstGeom>
        </p:spPr>
      </p:pic>
    </p:spTree>
    <p:extLst>
      <p:ext uri="{BB962C8B-B14F-4D97-AF65-F5344CB8AC3E}">
        <p14:creationId xmlns:p14="http://schemas.microsoft.com/office/powerpoint/2010/main" val="30256889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4F489B-9F5B-FB79-BBEA-7C8D6E23FE08}"/>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2F7C9312-DA76-D564-8BDE-DB229ECB7A4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671108" y="1825625"/>
            <a:ext cx="5801784" cy="4351338"/>
          </a:xfrm>
        </p:spPr>
      </p:pic>
      <p:pic>
        <p:nvPicPr>
          <p:cNvPr id="7" name="Image 6">
            <a:extLst>
              <a:ext uri="{FF2B5EF4-FFF2-40B4-BE49-F238E27FC236}">
                <a16:creationId xmlns:a16="http://schemas.microsoft.com/office/drawing/2014/main" id="{D6AC91BF-6306-CF33-0CC5-0A658A67A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0" y="381000"/>
            <a:ext cx="7772400" cy="5829300"/>
          </a:xfrm>
          <a:prstGeom prst="rect">
            <a:avLst/>
          </a:prstGeom>
        </p:spPr>
      </p:pic>
      <p:pic>
        <p:nvPicPr>
          <p:cNvPr id="9" name="Image 8">
            <a:extLst>
              <a:ext uri="{FF2B5EF4-FFF2-40B4-BE49-F238E27FC236}">
                <a16:creationId xmlns:a16="http://schemas.microsoft.com/office/drawing/2014/main" id="{481457A0-616D-B1EF-7AEB-6F6A00BC5E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4124944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D8E0EA-D28C-CDA8-98B4-B331EF268FD2}"/>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447D9D0E-1731-EB1C-A6A2-490F2D8B6ECD}"/>
              </a:ext>
            </a:extLst>
          </p:cNvPr>
          <p:cNvPicPr>
            <a:picLocks noGrp="1" noChangeAspect="1"/>
          </p:cNvPicPr>
          <p:nvPr>
            <p:ph idx="1"/>
          </p:nvPr>
        </p:nvPicPr>
        <p:blipFill>
          <a:blip r:embed="rId2"/>
          <a:stretch>
            <a:fillRect/>
          </a:stretch>
        </p:blipFill>
        <p:spPr>
          <a:xfrm>
            <a:off x="0" y="0"/>
            <a:ext cx="8997696" cy="6748272"/>
          </a:xfrm>
        </p:spPr>
      </p:pic>
    </p:spTree>
    <p:extLst>
      <p:ext uri="{BB962C8B-B14F-4D97-AF65-F5344CB8AC3E}">
        <p14:creationId xmlns:p14="http://schemas.microsoft.com/office/powerpoint/2010/main" val="3516361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589C04-2BC7-06B7-3EE3-D8DE67EDCDE8}"/>
              </a:ext>
            </a:extLst>
          </p:cNvPr>
          <p:cNvSpPr>
            <a:spLocks noGrp="1"/>
          </p:cNvSpPr>
          <p:nvPr>
            <p:ph type="title"/>
          </p:nvPr>
        </p:nvSpPr>
        <p:spPr/>
        <p:txBody>
          <a:bodyPr/>
          <a:lstStyle/>
          <a:p>
            <a:endParaRPr lang="fr-FR"/>
          </a:p>
        </p:txBody>
      </p:sp>
      <p:pic>
        <p:nvPicPr>
          <p:cNvPr id="9" name="Espace réservé du contenu 8">
            <a:extLst>
              <a:ext uri="{FF2B5EF4-FFF2-40B4-BE49-F238E27FC236}">
                <a16:creationId xmlns:a16="http://schemas.microsoft.com/office/drawing/2014/main" id="{36D1FA10-071A-E002-AF7B-B6A5CB466880}"/>
              </a:ext>
            </a:extLst>
          </p:cNvPr>
          <p:cNvPicPr>
            <a:picLocks noGrp="1" noChangeAspect="1"/>
          </p:cNvPicPr>
          <p:nvPr>
            <p:ph idx="1"/>
          </p:nvPr>
        </p:nvPicPr>
        <p:blipFill>
          <a:blip r:embed="rId2"/>
          <a:stretch>
            <a:fillRect/>
          </a:stretch>
        </p:blipFill>
        <p:spPr>
          <a:xfrm>
            <a:off x="0" y="0"/>
            <a:ext cx="9144000" cy="6858000"/>
          </a:xfrm>
        </p:spPr>
      </p:pic>
    </p:spTree>
    <p:extLst>
      <p:ext uri="{BB962C8B-B14F-4D97-AF65-F5344CB8AC3E}">
        <p14:creationId xmlns:p14="http://schemas.microsoft.com/office/powerpoint/2010/main" val="2395828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EADB08-03CE-18A3-5ACE-9986D534EE84}"/>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8326463F-8138-2827-512D-C9124C073B83}"/>
              </a:ext>
            </a:extLst>
          </p:cNvPr>
          <p:cNvPicPr>
            <a:picLocks noGrp="1" noChangeAspect="1"/>
          </p:cNvPicPr>
          <p:nvPr>
            <p:ph idx="1"/>
          </p:nvPr>
        </p:nvPicPr>
        <p:blipFill>
          <a:blip r:embed="rId2"/>
          <a:stretch>
            <a:fillRect/>
          </a:stretch>
        </p:blipFill>
        <p:spPr>
          <a:xfrm>
            <a:off x="10758" y="0"/>
            <a:ext cx="9133242" cy="6849932"/>
          </a:xfrm>
        </p:spPr>
      </p:pic>
    </p:spTree>
    <p:extLst>
      <p:ext uri="{BB962C8B-B14F-4D97-AF65-F5344CB8AC3E}">
        <p14:creationId xmlns:p14="http://schemas.microsoft.com/office/powerpoint/2010/main" val="762124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D8C0B-D3DD-344B-BC79-96E6EF8C80A8}"/>
              </a:ext>
            </a:extLst>
          </p:cNvPr>
          <p:cNvSpPr>
            <a:spLocks noGrp="1"/>
          </p:cNvSpPr>
          <p:nvPr>
            <p:ph type="title"/>
          </p:nvPr>
        </p:nvSpPr>
        <p:spPr>
          <a:xfrm>
            <a:off x="628650" y="65315"/>
            <a:ext cx="7886700" cy="1325563"/>
          </a:xfrm>
        </p:spPr>
        <p:txBody>
          <a:bodyPr/>
          <a:lstStyle/>
          <a:p>
            <a:pPr algn="ctr"/>
            <a:r>
              <a:rPr lang="fr-FR" dirty="0">
                <a:solidFill>
                  <a:srgbClr val="FF0000"/>
                </a:solidFill>
              </a:rPr>
              <a:t>Plan de masse rénovation prévue</a:t>
            </a:r>
          </a:p>
        </p:txBody>
      </p:sp>
      <p:pic>
        <p:nvPicPr>
          <p:cNvPr id="5" name="Espace réservé du contenu 4">
            <a:extLst>
              <a:ext uri="{FF2B5EF4-FFF2-40B4-BE49-F238E27FC236}">
                <a16:creationId xmlns:a16="http://schemas.microsoft.com/office/drawing/2014/main" id="{35575ACF-62DC-6744-A465-7AF2AFE17819}"/>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75304" y="1624405"/>
            <a:ext cx="9219304" cy="5168280"/>
          </a:xfrm>
        </p:spPr>
      </p:pic>
      <p:sp>
        <p:nvSpPr>
          <p:cNvPr id="4" name="ZoneTexte 3">
            <a:extLst>
              <a:ext uri="{FF2B5EF4-FFF2-40B4-BE49-F238E27FC236}">
                <a16:creationId xmlns:a16="http://schemas.microsoft.com/office/drawing/2014/main" id="{F6A91235-276E-721A-0692-C945D636DB0F}"/>
              </a:ext>
            </a:extLst>
          </p:cNvPr>
          <p:cNvSpPr txBox="1"/>
          <p:nvPr/>
        </p:nvSpPr>
        <p:spPr>
          <a:xfrm>
            <a:off x="3199252" y="2420471"/>
            <a:ext cx="1372748" cy="369332"/>
          </a:xfrm>
          <a:prstGeom prst="rect">
            <a:avLst/>
          </a:prstGeom>
          <a:noFill/>
        </p:spPr>
        <p:txBody>
          <a:bodyPr wrap="none" rtlCol="0">
            <a:spAutoFit/>
          </a:bodyPr>
          <a:lstStyle/>
          <a:p>
            <a:r>
              <a:rPr lang="fr-FR" dirty="0">
                <a:solidFill>
                  <a:srgbClr val="FF0000"/>
                </a:solidFill>
              </a:rPr>
              <a:t>Réanimation</a:t>
            </a:r>
          </a:p>
        </p:txBody>
      </p:sp>
      <p:sp>
        <p:nvSpPr>
          <p:cNvPr id="6" name="ZoneTexte 5">
            <a:extLst>
              <a:ext uri="{FF2B5EF4-FFF2-40B4-BE49-F238E27FC236}">
                <a16:creationId xmlns:a16="http://schemas.microsoft.com/office/drawing/2014/main" id="{E868BD3E-16A9-0284-4468-0BFD3C4B24FB}"/>
              </a:ext>
            </a:extLst>
          </p:cNvPr>
          <p:cNvSpPr txBox="1"/>
          <p:nvPr/>
        </p:nvSpPr>
        <p:spPr>
          <a:xfrm>
            <a:off x="1495313" y="5819888"/>
            <a:ext cx="1577548" cy="369332"/>
          </a:xfrm>
          <a:prstGeom prst="rect">
            <a:avLst/>
          </a:prstGeom>
          <a:noFill/>
        </p:spPr>
        <p:txBody>
          <a:bodyPr wrap="none" rtlCol="0">
            <a:spAutoFit/>
          </a:bodyPr>
          <a:lstStyle/>
          <a:p>
            <a:r>
              <a:rPr lang="fr-FR" dirty="0">
                <a:solidFill>
                  <a:srgbClr val="FF0000"/>
                </a:solidFill>
              </a:rPr>
              <a:t>Hospitalisation</a:t>
            </a:r>
          </a:p>
        </p:txBody>
      </p:sp>
      <p:sp>
        <p:nvSpPr>
          <p:cNvPr id="7" name="ZoneTexte 6">
            <a:extLst>
              <a:ext uri="{FF2B5EF4-FFF2-40B4-BE49-F238E27FC236}">
                <a16:creationId xmlns:a16="http://schemas.microsoft.com/office/drawing/2014/main" id="{EF632024-42AB-0B6A-580F-2BC65797D999}"/>
              </a:ext>
            </a:extLst>
          </p:cNvPr>
          <p:cNvSpPr txBox="1"/>
          <p:nvPr/>
        </p:nvSpPr>
        <p:spPr>
          <a:xfrm>
            <a:off x="4572000" y="5048929"/>
            <a:ext cx="2196499" cy="369332"/>
          </a:xfrm>
          <a:prstGeom prst="rect">
            <a:avLst/>
          </a:prstGeom>
          <a:noFill/>
        </p:spPr>
        <p:txBody>
          <a:bodyPr wrap="none" rtlCol="0">
            <a:spAutoFit/>
          </a:bodyPr>
          <a:lstStyle/>
          <a:p>
            <a:r>
              <a:rPr lang="fr-FR" dirty="0">
                <a:solidFill>
                  <a:srgbClr val="FF0000"/>
                </a:solidFill>
              </a:rPr>
              <a:t>Bureaux Consultation</a:t>
            </a:r>
          </a:p>
        </p:txBody>
      </p:sp>
      <p:sp>
        <p:nvSpPr>
          <p:cNvPr id="8" name="ZoneTexte 7">
            <a:extLst>
              <a:ext uri="{FF2B5EF4-FFF2-40B4-BE49-F238E27FC236}">
                <a16:creationId xmlns:a16="http://schemas.microsoft.com/office/drawing/2014/main" id="{2748DBB4-8612-58C1-D3DF-CBFA193D85A0}"/>
              </a:ext>
            </a:extLst>
          </p:cNvPr>
          <p:cNvSpPr txBox="1"/>
          <p:nvPr/>
        </p:nvSpPr>
        <p:spPr>
          <a:xfrm>
            <a:off x="7917628" y="5233595"/>
            <a:ext cx="855042" cy="369332"/>
          </a:xfrm>
          <a:prstGeom prst="rect">
            <a:avLst/>
          </a:prstGeom>
          <a:noFill/>
        </p:spPr>
        <p:txBody>
          <a:bodyPr wrap="none" rtlCol="0">
            <a:spAutoFit/>
          </a:bodyPr>
          <a:lstStyle/>
          <a:p>
            <a:r>
              <a:rPr lang="fr-FR" dirty="0">
                <a:solidFill>
                  <a:srgbClr val="FF0000"/>
                </a:solidFill>
              </a:rPr>
              <a:t>Laverie</a:t>
            </a:r>
          </a:p>
        </p:txBody>
      </p:sp>
      <p:sp>
        <p:nvSpPr>
          <p:cNvPr id="9" name="ZoneTexte 8">
            <a:extLst>
              <a:ext uri="{FF2B5EF4-FFF2-40B4-BE49-F238E27FC236}">
                <a16:creationId xmlns:a16="http://schemas.microsoft.com/office/drawing/2014/main" id="{E937EAD6-1846-4385-D925-706E4F8CC848}"/>
              </a:ext>
            </a:extLst>
          </p:cNvPr>
          <p:cNvSpPr txBox="1"/>
          <p:nvPr/>
        </p:nvSpPr>
        <p:spPr>
          <a:xfrm>
            <a:off x="7054218" y="2605137"/>
            <a:ext cx="1290931" cy="369332"/>
          </a:xfrm>
          <a:prstGeom prst="rect">
            <a:avLst/>
          </a:prstGeom>
          <a:noFill/>
        </p:spPr>
        <p:txBody>
          <a:bodyPr wrap="none" rtlCol="0">
            <a:spAutoFit/>
          </a:bodyPr>
          <a:lstStyle/>
          <a:p>
            <a:r>
              <a:rPr lang="fr-FR" dirty="0">
                <a:solidFill>
                  <a:srgbClr val="FF0000"/>
                </a:solidFill>
              </a:rPr>
              <a:t>Stérilisation</a:t>
            </a:r>
          </a:p>
        </p:txBody>
      </p:sp>
    </p:spTree>
    <p:extLst>
      <p:ext uri="{BB962C8B-B14F-4D97-AF65-F5344CB8AC3E}">
        <p14:creationId xmlns:p14="http://schemas.microsoft.com/office/powerpoint/2010/main" val="2389940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0236">
        <p15:prstTrans prst="pageCurlDouble"/>
      </p:transition>
    </mc:Choice>
    <mc:Fallback xmlns="">
      <p:transition spd="slow" advTm="20236">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ED6E4D-236E-7BAE-3C5D-4A2B1A92AB33}"/>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3820DDAF-4634-C369-E2AB-D69891CD65CC}"/>
              </a:ext>
            </a:extLst>
          </p:cNvPr>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355322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D00C52-FD32-A7DC-059F-DC3224B541B8}"/>
              </a:ext>
            </a:extLst>
          </p:cNvPr>
          <p:cNvSpPr>
            <a:spLocks noGrp="1"/>
          </p:cNvSpPr>
          <p:nvPr>
            <p:ph type="title"/>
          </p:nvPr>
        </p:nvSpPr>
        <p:spPr/>
        <p:txBody>
          <a:bodyPr/>
          <a:lstStyle/>
          <a:p>
            <a:endParaRPr lang="fr-FR"/>
          </a:p>
        </p:txBody>
      </p:sp>
      <p:pic>
        <p:nvPicPr>
          <p:cNvPr id="15" name="Espace réservé du contenu 14">
            <a:extLst>
              <a:ext uri="{FF2B5EF4-FFF2-40B4-BE49-F238E27FC236}">
                <a16:creationId xmlns:a16="http://schemas.microsoft.com/office/drawing/2014/main" id="{6B3C2BA3-B306-0E8D-4761-15AA3F288611}"/>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0" y="0"/>
            <a:ext cx="9111608" cy="2609088"/>
          </a:xfrm>
        </p:spPr>
      </p:pic>
      <p:pic>
        <p:nvPicPr>
          <p:cNvPr id="19" name="Image 18">
            <a:extLst>
              <a:ext uri="{FF2B5EF4-FFF2-40B4-BE49-F238E27FC236}">
                <a16:creationId xmlns:a16="http://schemas.microsoft.com/office/drawing/2014/main" id="{B21244C4-6D01-8E8B-3F6F-9E2C3F64C6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40480"/>
            <a:ext cx="9133052" cy="3062297"/>
          </a:xfrm>
          <a:prstGeom prst="rect">
            <a:avLst/>
          </a:prstGeom>
        </p:spPr>
      </p:pic>
      <p:sp>
        <p:nvSpPr>
          <p:cNvPr id="20" name="ZoneTexte 19">
            <a:extLst>
              <a:ext uri="{FF2B5EF4-FFF2-40B4-BE49-F238E27FC236}">
                <a16:creationId xmlns:a16="http://schemas.microsoft.com/office/drawing/2014/main" id="{AC13807C-E3E2-2A13-EA5F-001F007A46A6}"/>
              </a:ext>
            </a:extLst>
          </p:cNvPr>
          <p:cNvSpPr txBox="1"/>
          <p:nvPr/>
        </p:nvSpPr>
        <p:spPr>
          <a:xfrm>
            <a:off x="1086522" y="3141233"/>
            <a:ext cx="721480" cy="369332"/>
          </a:xfrm>
          <a:prstGeom prst="rect">
            <a:avLst/>
          </a:prstGeom>
          <a:noFill/>
        </p:spPr>
        <p:txBody>
          <a:bodyPr wrap="none" rtlCol="0">
            <a:spAutoFit/>
          </a:bodyPr>
          <a:lstStyle/>
          <a:p>
            <a:r>
              <a:rPr lang="fr-FR" dirty="0"/>
              <a:t>Avant</a:t>
            </a:r>
          </a:p>
        </p:txBody>
      </p:sp>
      <p:sp>
        <p:nvSpPr>
          <p:cNvPr id="21" name="ZoneTexte 20">
            <a:extLst>
              <a:ext uri="{FF2B5EF4-FFF2-40B4-BE49-F238E27FC236}">
                <a16:creationId xmlns:a16="http://schemas.microsoft.com/office/drawing/2014/main" id="{680330C1-103C-A428-624B-DA1586EA5B88}"/>
              </a:ext>
            </a:extLst>
          </p:cNvPr>
          <p:cNvSpPr txBox="1"/>
          <p:nvPr/>
        </p:nvSpPr>
        <p:spPr>
          <a:xfrm>
            <a:off x="5992009" y="3119718"/>
            <a:ext cx="1284006" cy="369332"/>
          </a:xfrm>
          <a:prstGeom prst="rect">
            <a:avLst/>
          </a:prstGeom>
          <a:noFill/>
        </p:spPr>
        <p:txBody>
          <a:bodyPr wrap="none" rtlCol="0">
            <a:spAutoFit/>
          </a:bodyPr>
          <a:lstStyle/>
          <a:p>
            <a:r>
              <a:rPr lang="fr-FR" dirty="0"/>
              <a:t>Maintenant</a:t>
            </a:r>
          </a:p>
        </p:txBody>
      </p:sp>
    </p:spTree>
    <p:extLst>
      <p:ext uri="{BB962C8B-B14F-4D97-AF65-F5344CB8AC3E}">
        <p14:creationId xmlns:p14="http://schemas.microsoft.com/office/powerpoint/2010/main" val="37626559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9682BE7-3DE6-F811-01B0-E90B0FADAC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4218433"/>
            <a:ext cx="9158981" cy="2639568"/>
          </a:xfrm>
          <a:prstGeom prst="rect">
            <a:avLst/>
          </a:prstGeom>
        </p:spPr>
      </p:pic>
      <p:sp>
        <p:nvSpPr>
          <p:cNvPr id="5" name="ZoneTexte 4">
            <a:extLst>
              <a:ext uri="{FF2B5EF4-FFF2-40B4-BE49-F238E27FC236}">
                <a16:creationId xmlns:a16="http://schemas.microsoft.com/office/drawing/2014/main" id="{2C6B6FD5-B257-769A-AFD1-6BC320F3CB6D}"/>
              </a:ext>
            </a:extLst>
          </p:cNvPr>
          <p:cNvSpPr txBox="1"/>
          <p:nvPr/>
        </p:nvSpPr>
        <p:spPr>
          <a:xfrm>
            <a:off x="466613" y="2323649"/>
            <a:ext cx="8210774" cy="400110"/>
          </a:xfrm>
          <a:prstGeom prst="rect">
            <a:avLst/>
          </a:prstGeom>
          <a:noFill/>
        </p:spPr>
        <p:txBody>
          <a:bodyPr wrap="none" rtlCol="0">
            <a:spAutoFit/>
          </a:bodyPr>
          <a:lstStyle/>
          <a:p>
            <a:r>
              <a:rPr lang="fr-FR" sz="2000" dirty="0">
                <a:solidFill>
                  <a:srgbClr val="FF0000"/>
                </a:solidFill>
              </a:rPr>
              <a:t>Tout cela grâce à votre soutien à AIMA et au Rotary, ses clubs et sa Fondation</a:t>
            </a:r>
          </a:p>
        </p:txBody>
      </p:sp>
      <p:pic>
        <p:nvPicPr>
          <p:cNvPr id="6" name="Image 5">
            <a:extLst>
              <a:ext uri="{FF2B5EF4-FFF2-40B4-BE49-F238E27FC236}">
                <a16:creationId xmlns:a16="http://schemas.microsoft.com/office/drawing/2014/main" id="{87B16EDF-BA70-21F3-2785-F1C8C7C8BA47}"/>
              </a:ext>
            </a:extLst>
          </p:cNvPr>
          <p:cNvPicPr>
            <a:picLocks noChangeAspect="1"/>
          </p:cNvPicPr>
          <p:nvPr/>
        </p:nvPicPr>
        <p:blipFill>
          <a:blip r:embed="rId3" cstate="screen">
            <a:alphaModFix/>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7313563" y="129783"/>
            <a:ext cx="1691224" cy="1539977"/>
          </a:xfrm>
          <a:prstGeom prst="rect">
            <a:avLst/>
          </a:prstGeom>
        </p:spPr>
      </p:pic>
      <p:pic>
        <p:nvPicPr>
          <p:cNvPr id="8" name="Image 7">
            <a:extLst>
              <a:ext uri="{FF2B5EF4-FFF2-40B4-BE49-F238E27FC236}">
                <a16:creationId xmlns:a16="http://schemas.microsoft.com/office/drawing/2014/main" id="{FEDB3ED1-C0B6-8AF0-3C8F-19F29B713E0C}"/>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tretch>
            <a:fillRect/>
          </a:stretch>
        </p:blipFill>
        <p:spPr>
          <a:xfrm>
            <a:off x="466613" y="266912"/>
            <a:ext cx="3376907" cy="1339751"/>
          </a:xfrm>
          <a:prstGeom prst="rect">
            <a:avLst/>
          </a:prstGeom>
        </p:spPr>
      </p:pic>
      <p:sp>
        <p:nvSpPr>
          <p:cNvPr id="9" name="ZoneTexte 8">
            <a:extLst>
              <a:ext uri="{FF2B5EF4-FFF2-40B4-BE49-F238E27FC236}">
                <a16:creationId xmlns:a16="http://schemas.microsoft.com/office/drawing/2014/main" id="{68660F79-638B-F659-B8BB-766D174A7B31}"/>
              </a:ext>
            </a:extLst>
          </p:cNvPr>
          <p:cNvSpPr txBox="1"/>
          <p:nvPr/>
        </p:nvSpPr>
        <p:spPr>
          <a:xfrm>
            <a:off x="1086522" y="3818966"/>
            <a:ext cx="721480" cy="369332"/>
          </a:xfrm>
          <a:prstGeom prst="rect">
            <a:avLst/>
          </a:prstGeom>
          <a:noFill/>
        </p:spPr>
        <p:txBody>
          <a:bodyPr wrap="none" rtlCol="0">
            <a:spAutoFit/>
          </a:bodyPr>
          <a:lstStyle/>
          <a:p>
            <a:r>
              <a:rPr lang="fr-FR" dirty="0"/>
              <a:t>Avant</a:t>
            </a:r>
          </a:p>
        </p:txBody>
      </p:sp>
      <p:sp>
        <p:nvSpPr>
          <p:cNvPr id="10" name="ZoneTexte 9">
            <a:extLst>
              <a:ext uri="{FF2B5EF4-FFF2-40B4-BE49-F238E27FC236}">
                <a16:creationId xmlns:a16="http://schemas.microsoft.com/office/drawing/2014/main" id="{F7FF1973-C137-94CE-39FC-FBE29EFAEBCC}"/>
              </a:ext>
            </a:extLst>
          </p:cNvPr>
          <p:cNvSpPr txBox="1"/>
          <p:nvPr/>
        </p:nvSpPr>
        <p:spPr>
          <a:xfrm>
            <a:off x="5992009" y="3797451"/>
            <a:ext cx="1284006" cy="369332"/>
          </a:xfrm>
          <a:prstGeom prst="rect">
            <a:avLst/>
          </a:prstGeom>
          <a:noFill/>
        </p:spPr>
        <p:txBody>
          <a:bodyPr wrap="none" rtlCol="0">
            <a:spAutoFit/>
          </a:bodyPr>
          <a:lstStyle/>
          <a:p>
            <a:r>
              <a:rPr lang="fr-FR" dirty="0"/>
              <a:t>Maintenant</a:t>
            </a:r>
          </a:p>
        </p:txBody>
      </p:sp>
    </p:spTree>
    <p:extLst>
      <p:ext uri="{BB962C8B-B14F-4D97-AF65-F5344CB8AC3E}">
        <p14:creationId xmlns:p14="http://schemas.microsoft.com/office/powerpoint/2010/main" val="3624180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732975-7992-3148-9E2B-D84F206FCB13}"/>
              </a:ext>
            </a:extLst>
          </p:cNvPr>
          <p:cNvSpPr>
            <a:spLocks noGrp="1"/>
          </p:cNvSpPr>
          <p:nvPr>
            <p:ph type="title"/>
          </p:nvPr>
        </p:nvSpPr>
        <p:spPr/>
        <p:txBody>
          <a:bodyPr/>
          <a:lstStyle/>
          <a:p>
            <a:r>
              <a:rPr lang="fr-FR" dirty="0"/>
              <a:t>Devis :  2022-2023</a:t>
            </a:r>
          </a:p>
        </p:txBody>
      </p:sp>
      <p:sp>
        <p:nvSpPr>
          <p:cNvPr id="6" name="ZoneTexte 5">
            <a:extLst>
              <a:ext uri="{FF2B5EF4-FFF2-40B4-BE49-F238E27FC236}">
                <a16:creationId xmlns:a16="http://schemas.microsoft.com/office/drawing/2014/main" id="{5364AE7D-C274-6244-A60B-942C9DC0EAF6}"/>
              </a:ext>
            </a:extLst>
          </p:cNvPr>
          <p:cNvSpPr txBox="1"/>
          <p:nvPr/>
        </p:nvSpPr>
        <p:spPr>
          <a:xfrm>
            <a:off x="1698277" y="4724253"/>
            <a:ext cx="6044864" cy="1200329"/>
          </a:xfrm>
          <a:prstGeom prst="rect">
            <a:avLst/>
          </a:prstGeom>
          <a:solidFill>
            <a:schemeClr val="accent2"/>
          </a:solidFill>
        </p:spPr>
        <p:txBody>
          <a:bodyPr wrap="square" rtlCol="0">
            <a:spAutoFit/>
          </a:bodyPr>
          <a:lstStyle/>
          <a:p>
            <a:pPr algn="ctr"/>
            <a:r>
              <a:rPr lang="fr-FR" sz="2100" dirty="0"/>
              <a:t>1 Euro = 4572,5 Ar soit </a:t>
            </a:r>
            <a:r>
              <a:rPr lang="fr-FR" sz="2400" b="1" dirty="0"/>
              <a:t>213 537€ ou 224 775$</a:t>
            </a:r>
          </a:p>
          <a:p>
            <a:pPr algn="ctr"/>
            <a:r>
              <a:rPr lang="fr-FR" sz="2400" b="1" dirty="0"/>
              <a:t>45,6% par une subvention mondiale et 53,4% par AIMA</a:t>
            </a:r>
            <a:endParaRPr lang="fr-FR" sz="2100" b="1" dirty="0"/>
          </a:p>
        </p:txBody>
      </p:sp>
      <p:pic>
        <p:nvPicPr>
          <p:cNvPr id="5" name="Image 4">
            <a:extLst>
              <a:ext uri="{FF2B5EF4-FFF2-40B4-BE49-F238E27FC236}">
                <a16:creationId xmlns:a16="http://schemas.microsoft.com/office/drawing/2014/main" id="{79276E29-DA85-F1EF-6481-082AEB1886C8}"/>
              </a:ext>
            </a:extLst>
          </p:cNvPr>
          <p:cNvPicPr>
            <a:picLocks noChangeAspect="1"/>
          </p:cNvPicPr>
          <p:nvPr/>
        </p:nvPicPr>
        <p:blipFill>
          <a:blip r:embed="rId2"/>
          <a:stretch>
            <a:fillRect/>
          </a:stretch>
        </p:blipFill>
        <p:spPr>
          <a:xfrm>
            <a:off x="1320160" y="2290432"/>
            <a:ext cx="5829300" cy="1686914"/>
          </a:xfrm>
          <a:prstGeom prst="rect">
            <a:avLst/>
          </a:prstGeom>
        </p:spPr>
      </p:pic>
      <p:sp>
        <p:nvSpPr>
          <p:cNvPr id="7" name="ZoneTexte 6">
            <a:extLst>
              <a:ext uri="{FF2B5EF4-FFF2-40B4-BE49-F238E27FC236}">
                <a16:creationId xmlns:a16="http://schemas.microsoft.com/office/drawing/2014/main" id="{C1965036-29A3-ECA4-0C61-70F46F3388A7}"/>
              </a:ext>
            </a:extLst>
          </p:cNvPr>
          <p:cNvSpPr txBox="1"/>
          <p:nvPr/>
        </p:nvSpPr>
        <p:spPr>
          <a:xfrm>
            <a:off x="1994541" y="3937443"/>
            <a:ext cx="5062799" cy="230832"/>
          </a:xfrm>
          <a:prstGeom prst="rect">
            <a:avLst/>
          </a:prstGeom>
          <a:noFill/>
        </p:spPr>
        <p:txBody>
          <a:bodyPr wrap="square" rtlCol="0">
            <a:spAutoFit/>
          </a:bodyPr>
          <a:lstStyle/>
          <a:p>
            <a:r>
              <a:rPr lang="fr-FR" sz="900" dirty="0"/>
              <a:t>Maitrise d’œuvre                                                                                                                                       </a:t>
            </a:r>
            <a:r>
              <a:rPr lang="fr-FR" sz="900" b="1" dirty="0"/>
              <a:t>10 800 000</a:t>
            </a:r>
          </a:p>
        </p:txBody>
      </p:sp>
      <p:sp>
        <p:nvSpPr>
          <p:cNvPr id="8" name="ZoneTexte 7">
            <a:extLst>
              <a:ext uri="{FF2B5EF4-FFF2-40B4-BE49-F238E27FC236}">
                <a16:creationId xmlns:a16="http://schemas.microsoft.com/office/drawing/2014/main" id="{BDD46D76-217C-EB40-F5D0-F3D7A35F6C46}"/>
              </a:ext>
            </a:extLst>
          </p:cNvPr>
          <p:cNvSpPr txBox="1"/>
          <p:nvPr/>
        </p:nvSpPr>
        <p:spPr>
          <a:xfrm>
            <a:off x="1994542" y="4091679"/>
            <a:ext cx="4996961" cy="230832"/>
          </a:xfrm>
          <a:prstGeom prst="rect">
            <a:avLst/>
          </a:prstGeom>
          <a:noFill/>
        </p:spPr>
        <p:txBody>
          <a:bodyPr wrap="square" rtlCol="0">
            <a:spAutoFit/>
          </a:bodyPr>
          <a:lstStyle/>
          <a:p>
            <a:r>
              <a:rPr lang="fr-FR" sz="900" b="1" dirty="0"/>
              <a:t>Coût total travaux                                                                                                                                  965 838 587              </a:t>
            </a:r>
          </a:p>
        </p:txBody>
      </p:sp>
      <p:sp>
        <p:nvSpPr>
          <p:cNvPr id="9" name="ZoneTexte 8">
            <a:extLst>
              <a:ext uri="{FF2B5EF4-FFF2-40B4-BE49-F238E27FC236}">
                <a16:creationId xmlns:a16="http://schemas.microsoft.com/office/drawing/2014/main" id="{4142DC42-76AC-2184-5988-180D458AC866}"/>
              </a:ext>
            </a:extLst>
          </p:cNvPr>
          <p:cNvSpPr txBox="1"/>
          <p:nvPr/>
        </p:nvSpPr>
        <p:spPr>
          <a:xfrm>
            <a:off x="1994542" y="4259525"/>
            <a:ext cx="4996961" cy="230832"/>
          </a:xfrm>
          <a:prstGeom prst="rect">
            <a:avLst/>
          </a:prstGeom>
          <a:noFill/>
        </p:spPr>
        <p:txBody>
          <a:bodyPr wrap="square" rtlCol="0">
            <a:spAutoFit/>
          </a:bodyPr>
          <a:lstStyle/>
          <a:p>
            <a:r>
              <a:rPr lang="fr-FR" sz="900" b="1" dirty="0"/>
              <a:t>Matériel vidéo …                                                                                                                                      10 560 000</a:t>
            </a:r>
          </a:p>
        </p:txBody>
      </p:sp>
      <p:sp>
        <p:nvSpPr>
          <p:cNvPr id="10" name="ZoneTexte 9">
            <a:extLst>
              <a:ext uri="{FF2B5EF4-FFF2-40B4-BE49-F238E27FC236}">
                <a16:creationId xmlns:a16="http://schemas.microsoft.com/office/drawing/2014/main" id="{1BCD1F1E-A63D-8F4B-261B-9D1784608F10}"/>
              </a:ext>
            </a:extLst>
          </p:cNvPr>
          <p:cNvSpPr txBox="1"/>
          <p:nvPr/>
        </p:nvSpPr>
        <p:spPr>
          <a:xfrm>
            <a:off x="6058816" y="4438960"/>
            <a:ext cx="1431950" cy="300082"/>
          </a:xfrm>
          <a:prstGeom prst="rect">
            <a:avLst/>
          </a:prstGeom>
          <a:noFill/>
        </p:spPr>
        <p:txBody>
          <a:bodyPr wrap="square" rtlCol="0">
            <a:spAutoFit/>
          </a:bodyPr>
          <a:lstStyle/>
          <a:p>
            <a:r>
              <a:rPr lang="fr-FR" sz="1350" b="1" dirty="0"/>
              <a:t>976 398 587 AR</a:t>
            </a:r>
          </a:p>
        </p:txBody>
      </p:sp>
    </p:spTree>
    <p:extLst>
      <p:ext uri="{BB962C8B-B14F-4D97-AF65-F5344CB8AC3E}">
        <p14:creationId xmlns:p14="http://schemas.microsoft.com/office/powerpoint/2010/main" val="448106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581">
        <p15:prstTrans prst="pageCurlDouble"/>
      </p:transition>
    </mc:Choice>
    <mc:Fallback xmlns="">
      <p:transition spd="slow" advTm="9581">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550" y="-40005"/>
            <a:ext cx="6218403" cy="6957888"/>
          </a:xfrm>
          <a:prstGeom prst="rect">
            <a:avLst/>
          </a:prstGeom>
        </p:spPr>
      </p:pic>
      <p:sp>
        <p:nvSpPr>
          <p:cNvPr id="6" name="ZoneTexte 5"/>
          <p:cNvSpPr txBox="1"/>
          <p:nvPr/>
        </p:nvSpPr>
        <p:spPr>
          <a:xfrm>
            <a:off x="2557077" y="6363294"/>
            <a:ext cx="2460195" cy="369332"/>
          </a:xfrm>
          <a:prstGeom prst="rect">
            <a:avLst/>
          </a:prstGeom>
          <a:solidFill>
            <a:schemeClr val="tx2">
              <a:lumMod val="10000"/>
              <a:lumOff val="90000"/>
            </a:schemeClr>
          </a:solidFill>
        </p:spPr>
        <p:txBody>
          <a:bodyPr wrap="square" rtlCol="0">
            <a:spAutoFit/>
          </a:bodyPr>
          <a:lstStyle/>
          <a:p>
            <a:r>
              <a:rPr lang="fr-FR" dirty="0"/>
              <a:t>Arras : 29 084$</a:t>
            </a:r>
          </a:p>
        </p:txBody>
      </p:sp>
      <p:sp>
        <p:nvSpPr>
          <p:cNvPr id="7" name="ZoneTexte 6"/>
          <p:cNvSpPr txBox="1"/>
          <p:nvPr/>
        </p:nvSpPr>
        <p:spPr>
          <a:xfrm>
            <a:off x="2883356" y="5923683"/>
            <a:ext cx="2839292" cy="338554"/>
          </a:xfrm>
          <a:prstGeom prst="rect">
            <a:avLst/>
          </a:prstGeom>
          <a:solidFill>
            <a:schemeClr val="bg2">
              <a:lumMod val="75000"/>
            </a:schemeClr>
          </a:solidFill>
        </p:spPr>
        <p:txBody>
          <a:bodyPr wrap="square" rtlCol="0">
            <a:spAutoFit/>
          </a:bodyPr>
          <a:lstStyle/>
          <a:p>
            <a:r>
              <a:rPr lang="fr-FR" sz="1600" dirty="0"/>
              <a:t>Arras Vauban: 1000 $</a:t>
            </a:r>
          </a:p>
        </p:txBody>
      </p:sp>
      <p:sp>
        <p:nvSpPr>
          <p:cNvPr id="8" name="ZoneTexte 7"/>
          <p:cNvSpPr txBox="1"/>
          <p:nvPr/>
        </p:nvSpPr>
        <p:spPr>
          <a:xfrm>
            <a:off x="3216819" y="5466486"/>
            <a:ext cx="2520602" cy="338554"/>
          </a:xfrm>
          <a:prstGeom prst="rect">
            <a:avLst/>
          </a:prstGeom>
          <a:solidFill>
            <a:schemeClr val="accent3">
              <a:lumMod val="20000"/>
              <a:lumOff val="80000"/>
            </a:schemeClr>
          </a:solidFill>
        </p:spPr>
        <p:txBody>
          <a:bodyPr wrap="square" rtlCol="0">
            <a:spAutoFit/>
          </a:bodyPr>
          <a:lstStyle/>
          <a:p>
            <a:r>
              <a:rPr lang="fr-FR" sz="1600" dirty="0">
                <a:solidFill>
                  <a:srgbClr val="000090"/>
                </a:solidFill>
              </a:rPr>
              <a:t>Lille Sud : 2000 €</a:t>
            </a:r>
          </a:p>
        </p:txBody>
      </p:sp>
      <p:sp>
        <p:nvSpPr>
          <p:cNvPr id="9" name="ZoneTexte 8"/>
          <p:cNvSpPr txBox="1"/>
          <p:nvPr/>
        </p:nvSpPr>
        <p:spPr>
          <a:xfrm>
            <a:off x="3688702" y="4649037"/>
            <a:ext cx="2395374" cy="307777"/>
          </a:xfrm>
          <a:prstGeom prst="rect">
            <a:avLst/>
          </a:prstGeom>
          <a:solidFill>
            <a:schemeClr val="accent3">
              <a:lumMod val="75000"/>
            </a:schemeClr>
          </a:solidFill>
        </p:spPr>
        <p:txBody>
          <a:bodyPr wrap="square" rtlCol="0">
            <a:spAutoFit/>
          </a:bodyPr>
          <a:lstStyle/>
          <a:p>
            <a:r>
              <a:rPr lang="fr-FR" sz="1400" dirty="0">
                <a:solidFill>
                  <a:srgbClr val="000090"/>
                </a:solidFill>
              </a:rPr>
              <a:t>Béthune Brunehaut 1000 $</a:t>
            </a:r>
          </a:p>
        </p:txBody>
      </p:sp>
      <p:sp>
        <p:nvSpPr>
          <p:cNvPr id="10" name="ZoneTexte 9"/>
          <p:cNvSpPr txBox="1"/>
          <p:nvPr/>
        </p:nvSpPr>
        <p:spPr>
          <a:xfrm>
            <a:off x="3520737" y="5045729"/>
            <a:ext cx="2330374" cy="338554"/>
          </a:xfrm>
          <a:prstGeom prst="rect">
            <a:avLst/>
          </a:prstGeom>
          <a:solidFill>
            <a:schemeClr val="accent5">
              <a:lumMod val="60000"/>
              <a:lumOff val="40000"/>
            </a:schemeClr>
          </a:solidFill>
        </p:spPr>
        <p:txBody>
          <a:bodyPr wrap="square" rtlCol="0">
            <a:spAutoFit/>
          </a:bodyPr>
          <a:lstStyle/>
          <a:p>
            <a:r>
              <a:rPr lang="fr-FR" sz="1100" dirty="0">
                <a:solidFill>
                  <a:srgbClr val="000090"/>
                </a:solidFill>
              </a:rPr>
              <a:t>Noeux soleil de l’Artois: </a:t>
            </a:r>
            <a:r>
              <a:rPr lang="fr-FR" sz="1600" dirty="0">
                <a:solidFill>
                  <a:srgbClr val="000090"/>
                </a:solidFill>
              </a:rPr>
              <a:t>1000 $</a:t>
            </a:r>
            <a:endParaRPr lang="fr-FR" sz="1200" dirty="0">
              <a:solidFill>
                <a:srgbClr val="000090"/>
              </a:solidFill>
            </a:endParaRPr>
          </a:p>
        </p:txBody>
      </p:sp>
      <p:sp>
        <p:nvSpPr>
          <p:cNvPr id="11" name="ZoneTexte 10"/>
          <p:cNvSpPr txBox="1"/>
          <p:nvPr/>
        </p:nvSpPr>
        <p:spPr>
          <a:xfrm>
            <a:off x="4612866" y="3400170"/>
            <a:ext cx="2249110" cy="369332"/>
          </a:xfrm>
          <a:prstGeom prst="rect">
            <a:avLst/>
          </a:prstGeom>
          <a:solidFill>
            <a:schemeClr val="accent6">
              <a:lumMod val="40000"/>
              <a:lumOff val="60000"/>
            </a:schemeClr>
          </a:solidFill>
        </p:spPr>
        <p:txBody>
          <a:bodyPr wrap="square" rtlCol="0">
            <a:spAutoFit/>
          </a:bodyPr>
          <a:lstStyle/>
          <a:p>
            <a:r>
              <a:rPr lang="fr-FR" dirty="0">
                <a:solidFill>
                  <a:srgbClr val="000090"/>
                </a:solidFill>
              </a:rPr>
              <a:t>District 1790: 1500 $</a:t>
            </a:r>
          </a:p>
        </p:txBody>
      </p:sp>
      <p:sp>
        <p:nvSpPr>
          <p:cNvPr id="12" name="ZoneTexte 11"/>
          <p:cNvSpPr txBox="1"/>
          <p:nvPr/>
        </p:nvSpPr>
        <p:spPr>
          <a:xfrm>
            <a:off x="4067105" y="4246921"/>
            <a:ext cx="2330374" cy="307777"/>
          </a:xfrm>
          <a:prstGeom prst="rect">
            <a:avLst/>
          </a:prstGeom>
          <a:solidFill>
            <a:srgbClr val="FFFF00"/>
          </a:solidFill>
        </p:spPr>
        <p:txBody>
          <a:bodyPr wrap="square" rtlCol="0">
            <a:spAutoFit/>
          </a:bodyPr>
          <a:lstStyle/>
          <a:p>
            <a:r>
              <a:rPr lang="fr-FR" sz="1400" dirty="0">
                <a:solidFill>
                  <a:srgbClr val="000090"/>
                </a:solidFill>
              </a:rPr>
              <a:t>Saint Pol sur Ternoise 1000 $</a:t>
            </a:r>
          </a:p>
        </p:txBody>
      </p:sp>
      <p:sp>
        <p:nvSpPr>
          <p:cNvPr id="14" name="ZoneTexte 13"/>
          <p:cNvSpPr txBox="1"/>
          <p:nvPr/>
        </p:nvSpPr>
        <p:spPr>
          <a:xfrm>
            <a:off x="4886389" y="2983566"/>
            <a:ext cx="2404242" cy="369332"/>
          </a:xfrm>
          <a:prstGeom prst="rect">
            <a:avLst/>
          </a:prstGeom>
          <a:solidFill>
            <a:srgbClr val="008000"/>
          </a:solidFill>
        </p:spPr>
        <p:txBody>
          <a:bodyPr wrap="square" rtlCol="0">
            <a:spAutoFit/>
          </a:bodyPr>
          <a:lstStyle/>
          <a:p>
            <a:r>
              <a:rPr lang="fr-FR" sz="1600" dirty="0">
                <a:solidFill>
                  <a:srgbClr val="000090"/>
                </a:solidFill>
              </a:rPr>
              <a:t>District 1680: </a:t>
            </a:r>
            <a:r>
              <a:rPr lang="fr-FR" dirty="0">
                <a:solidFill>
                  <a:srgbClr val="000090"/>
                </a:solidFill>
              </a:rPr>
              <a:t>3000 $</a:t>
            </a:r>
          </a:p>
        </p:txBody>
      </p:sp>
      <p:sp>
        <p:nvSpPr>
          <p:cNvPr id="16" name="ZoneTexte 15"/>
          <p:cNvSpPr txBox="1"/>
          <p:nvPr/>
        </p:nvSpPr>
        <p:spPr>
          <a:xfrm>
            <a:off x="4335670" y="3839079"/>
            <a:ext cx="2240335" cy="369332"/>
          </a:xfrm>
          <a:prstGeom prst="rect">
            <a:avLst/>
          </a:prstGeom>
          <a:solidFill>
            <a:schemeClr val="accent5">
              <a:lumMod val="60000"/>
              <a:lumOff val="40000"/>
            </a:schemeClr>
          </a:solidFill>
        </p:spPr>
        <p:txBody>
          <a:bodyPr wrap="square" rtlCol="0">
            <a:spAutoFit/>
          </a:bodyPr>
          <a:lstStyle/>
          <a:p>
            <a:r>
              <a:rPr lang="fr-FR" sz="1600" dirty="0">
                <a:solidFill>
                  <a:srgbClr val="000090"/>
                </a:solidFill>
              </a:rPr>
              <a:t>District 1520: </a:t>
            </a:r>
            <a:r>
              <a:rPr lang="fr-FR" dirty="0">
                <a:solidFill>
                  <a:srgbClr val="000090"/>
                </a:solidFill>
              </a:rPr>
              <a:t>33750 $</a:t>
            </a:r>
          </a:p>
        </p:txBody>
      </p:sp>
      <p:sp>
        <p:nvSpPr>
          <p:cNvPr id="17" name="ZoneTexte 16"/>
          <p:cNvSpPr txBox="1"/>
          <p:nvPr/>
        </p:nvSpPr>
        <p:spPr>
          <a:xfrm>
            <a:off x="5448494" y="2089139"/>
            <a:ext cx="2404243" cy="369332"/>
          </a:xfrm>
          <a:prstGeom prst="rect">
            <a:avLst/>
          </a:prstGeom>
          <a:solidFill>
            <a:schemeClr val="accent6">
              <a:lumMod val="60000"/>
              <a:lumOff val="40000"/>
            </a:schemeClr>
          </a:solidFill>
        </p:spPr>
        <p:txBody>
          <a:bodyPr wrap="square" rtlCol="0">
            <a:spAutoFit/>
          </a:bodyPr>
          <a:lstStyle/>
          <a:p>
            <a:r>
              <a:rPr lang="fr-FR" sz="1600" dirty="0" err="1">
                <a:solidFill>
                  <a:srgbClr val="000090"/>
                </a:solidFill>
              </a:rPr>
              <a:t>Innerwheel</a:t>
            </a:r>
            <a:r>
              <a:rPr lang="fr-FR" sz="1600" dirty="0">
                <a:solidFill>
                  <a:srgbClr val="000090"/>
                </a:solidFill>
              </a:rPr>
              <a:t> Arras </a:t>
            </a:r>
            <a:r>
              <a:rPr lang="fr-FR" dirty="0">
                <a:solidFill>
                  <a:srgbClr val="000090"/>
                </a:solidFill>
              </a:rPr>
              <a:t>750 $</a:t>
            </a:r>
          </a:p>
        </p:txBody>
      </p:sp>
      <p:sp>
        <p:nvSpPr>
          <p:cNvPr id="19" name="ZoneTexte 18"/>
          <p:cNvSpPr txBox="1"/>
          <p:nvPr/>
        </p:nvSpPr>
        <p:spPr>
          <a:xfrm>
            <a:off x="5220210" y="2535169"/>
            <a:ext cx="2404243" cy="369332"/>
          </a:xfrm>
          <a:prstGeom prst="rect">
            <a:avLst/>
          </a:prstGeom>
          <a:solidFill>
            <a:schemeClr val="accent2"/>
          </a:solidFill>
        </p:spPr>
        <p:txBody>
          <a:bodyPr wrap="square" rtlCol="0">
            <a:spAutoFit/>
          </a:bodyPr>
          <a:lstStyle/>
          <a:p>
            <a:r>
              <a:rPr lang="fr-FR" dirty="0">
                <a:solidFill>
                  <a:srgbClr val="000090"/>
                </a:solidFill>
              </a:rPr>
              <a:t>Fondation : 22600 $</a:t>
            </a:r>
          </a:p>
        </p:txBody>
      </p:sp>
      <p:pic>
        <p:nvPicPr>
          <p:cNvPr id="20" name="Image 19"/>
          <p:cNvPicPr>
            <a:picLocks noChangeAspect="1"/>
          </p:cNvPicPr>
          <p:nvPr/>
        </p:nvPicPr>
        <p:blipFill>
          <a:blip r:embed="rId4"/>
          <a:stretch>
            <a:fillRect/>
          </a:stretch>
        </p:blipFill>
        <p:spPr>
          <a:xfrm rot="169153">
            <a:off x="-293247" y="-94125"/>
            <a:ext cx="3397051" cy="2655758"/>
          </a:xfrm>
          <a:prstGeom prst="rect">
            <a:avLst/>
          </a:prstGeom>
          <a:effectLst>
            <a:outerShdw blurRad="50800" dist="38100" dir="2700000" algn="tl" rotWithShape="0">
              <a:srgbClr val="000000">
                <a:alpha val="43000"/>
              </a:srgbClr>
            </a:outerShdw>
          </a:effectLst>
          <a:scene3d>
            <a:camera prst="perspectiveRight" fov="1200000">
              <a:rot lat="36000" lon="19644000" rev="21594000"/>
            </a:camera>
            <a:lightRig rig="threePt" dir="t"/>
          </a:scene3d>
        </p:spPr>
      </p:pic>
      <p:sp>
        <p:nvSpPr>
          <p:cNvPr id="3" name="ZoneTexte 2"/>
          <p:cNvSpPr txBox="1"/>
          <p:nvPr/>
        </p:nvSpPr>
        <p:spPr>
          <a:xfrm>
            <a:off x="5388005" y="19766"/>
            <a:ext cx="3817455" cy="646331"/>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fr-FR" b="1" dirty="0">
                <a:ln w="50800"/>
                <a:solidFill>
                  <a:srgbClr val="18579B"/>
                </a:solidFill>
              </a:rPr>
              <a:t>Subvention mondiale 2022-2023</a:t>
            </a:r>
          </a:p>
          <a:p>
            <a:pPr algn="ctr"/>
            <a:r>
              <a:rPr lang="fr-FR" b="1" dirty="0">
                <a:ln w="50800"/>
                <a:solidFill>
                  <a:srgbClr val="18579B"/>
                </a:solidFill>
              </a:rPr>
              <a:t>pour réhabiliter le service de chirurgie</a:t>
            </a:r>
          </a:p>
        </p:txBody>
      </p:sp>
      <p:sp>
        <p:nvSpPr>
          <p:cNvPr id="13" name="ZoneTexte 12"/>
          <p:cNvSpPr txBox="1"/>
          <p:nvPr/>
        </p:nvSpPr>
        <p:spPr>
          <a:xfrm>
            <a:off x="5675782" y="1976438"/>
            <a:ext cx="184731" cy="248209"/>
          </a:xfrm>
          <a:prstGeom prst="rect">
            <a:avLst/>
          </a:prstGeom>
          <a:noFill/>
        </p:spPr>
        <p:txBody>
          <a:bodyPr wrap="none" rtlCol="0">
            <a:spAutoFit/>
          </a:bodyPr>
          <a:lstStyle/>
          <a:p>
            <a:endParaRPr lang="fr-FR" sz="1013"/>
          </a:p>
        </p:txBody>
      </p:sp>
      <p:grpSp>
        <p:nvGrpSpPr>
          <p:cNvPr id="43" name="Grouper 42"/>
          <p:cNvGrpSpPr/>
          <p:nvPr/>
        </p:nvGrpSpPr>
        <p:grpSpPr>
          <a:xfrm>
            <a:off x="7438722" y="2543421"/>
            <a:ext cx="1633490" cy="3656901"/>
            <a:chOff x="7987018" y="1435003"/>
            <a:chExt cx="2145030" cy="3769602"/>
          </a:xfrm>
        </p:grpSpPr>
        <p:grpSp>
          <p:nvGrpSpPr>
            <p:cNvPr id="34" name="Grouper 33"/>
            <p:cNvGrpSpPr/>
            <p:nvPr/>
          </p:nvGrpSpPr>
          <p:grpSpPr>
            <a:xfrm>
              <a:off x="7987018" y="1435003"/>
              <a:ext cx="2145030" cy="1682119"/>
              <a:chOff x="7987018" y="1435003"/>
              <a:chExt cx="2145030" cy="1682119"/>
            </a:xfrm>
          </p:grpSpPr>
          <p:sp>
            <p:nvSpPr>
              <p:cNvPr id="31" name="ZoneTexte 30"/>
              <p:cNvSpPr txBox="1"/>
              <p:nvPr/>
            </p:nvSpPr>
            <p:spPr>
              <a:xfrm>
                <a:off x="7987021" y="1890824"/>
                <a:ext cx="1430017" cy="348988"/>
              </a:xfrm>
              <a:prstGeom prst="rect">
                <a:avLst/>
              </a:prstGeom>
              <a:solidFill>
                <a:srgbClr val="008000"/>
              </a:solidFill>
            </p:spPr>
            <p:txBody>
              <a:bodyPr wrap="square" rtlCol="0">
                <a:spAutoFit/>
              </a:bodyPr>
              <a:lstStyle/>
              <a:p>
                <a:r>
                  <a:rPr lang="fr-FR" sz="1400" dirty="0">
                    <a:solidFill>
                      <a:srgbClr val="000090"/>
                    </a:solidFill>
                  </a:rPr>
                  <a:t>+</a:t>
                </a:r>
                <a:r>
                  <a:rPr lang="fr-FR" sz="1600" dirty="0">
                    <a:solidFill>
                      <a:srgbClr val="000090"/>
                    </a:solidFill>
                  </a:rPr>
                  <a:t>2400 $</a:t>
                </a:r>
              </a:p>
            </p:txBody>
          </p:sp>
          <p:sp>
            <p:nvSpPr>
              <p:cNvPr id="32" name="ZoneTexte 31"/>
              <p:cNvSpPr txBox="1"/>
              <p:nvPr/>
            </p:nvSpPr>
            <p:spPr>
              <a:xfrm>
                <a:off x="7987018" y="2768134"/>
                <a:ext cx="1430017" cy="348988"/>
              </a:xfrm>
              <a:prstGeom prst="rect">
                <a:avLst/>
              </a:prstGeom>
              <a:solidFill>
                <a:schemeClr val="accent5">
                  <a:lumMod val="60000"/>
                  <a:lumOff val="40000"/>
                </a:schemeClr>
              </a:solidFill>
            </p:spPr>
            <p:txBody>
              <a:bodyPr wrap="square" rtlCol="0">
                <a:spAutoFit/>
              </a:bodyPr>
              <a:lstStyle/>
              <a:p>
                <a:r>
                  <a:rPr lang="fr-FR" sz="1400" dirty="0">
                    <a:solidFill>
                      <a:srgbClr val="000090"/>
                    </a:solidFill>
                  </a:rPr>
                  <a:t>+</a:t>
                </a:r>
                <a:r>
                  <a:rPr lang="fr-FR" sz="1600" dirty="0">
                    <a:solidFill>
                      <a:srgbClr val="000090"/>
                    </a:solidFill>
                  </a:rPr>
                  <a:t>27 000 $</a:t>
                </a:r>
              </a:p>
            </p:txBody>
          </p:sp>
          <p:sp>
            <p:nvSpPr>
              <p:cNvPr id="33" name="ZoneTexte 32"/>
              <p:cNvSpPr txBox="1"/>
              <p:nvPr/>
            </p:nvSpPr>
            <p:spPr>
              <a:xfrm>
                <a:off x="7987020" y="2317358"/>
                <a:ext cx="1430017" cy="348988"/>
              </a:xfrm>
              <a:prstGeom prst="rect">
                <a:avLst/>
              </a:prstGeom>
              <a:solidFill>
                <a:schemeClr val="accent6">
                  <a:lumMod val="60000"/>
                  <a:lumOff val="40000"/>
                </a:schemeClr>
              </a:solidFill>
            </p:spPr>
            <p:txBody>
              <a:bodyPr wrap="square" rtlCol="0">
                <a:spAutoFit/>
              </a:bodyPr>
              <a:lstStyle/>
              <a:p>
                <a:r>
                  <a:rPr lang="fr-FR" sz="1400" dirty="0">
                    <a:solidFill>
                      <a:srgbClr val="000090"/>
                    </a:solidFill>
                  </a:rPr>
                  <a:t>+</a:t>
                </a:r>
                <a:r>
                  <a:rPr lang="fr-FR" sz="1600" dirty="0">
                    <a:solidFill>
                      <a:srgbClr val="000090"/>
                    </a:solidFill>
                  </a:rPr>
                  <a:t>1200 $</a:t>
                </a:r>
              </a:p>
            </p:txBody>
          </p:sp>
          <p:sp>
            <p:nvSpPr>
              <p:cNvPr id="18" name="ZoneTexte 17">
                <a:extLst>
                  <a:ext uri="{FF2B5EF4-FFF2-40B4-BE49-F238E27FC236}">
                    <a16:creationId xmlns:a16="http://schemas.microsoft.com/office/drawing/2014/main" id="{12C1A8CD-4C6A-90E7-28EA-A436F81B2EBD}"/>
                  </a:ext>
                </a:extLst>
              </p:cNvPr>
              <p:cNvSpPr txBox="1"/>
              <p:nvPr/>
            </p:nvSpPr>
            <p:spPr>
              <a:xfrm>
                <a:off x="8507975" y="1435003"/>
                <a:ext cx="1624073" cy="380714"/>
              </a:xfrm>
              <a:prstGeom prst="rect">
                <a:avLst/>
              </a:prstGeom>
              <a:solidFill>
                <a:schemeClr val="accent2"/>
              </a:solidFill>
            </p:spPr>
            <p:txBody>
              <a:bodyPr wrap="square" rtlCol="0">
                <a:spAutoFit/>
              </a:bodyPr>
              <a:lstStyle/>
              <a:p>
                <a:r>
                  <a:rPr lang="fr-FR" sz="1600" dirty="0">
                    <a:solidFill>
                      <a:srgbClr val="000090"/>
                    </a:solidFill>
                  </a:rPr>
                  <a:t>30 600 </a:t>
                </a:r>
                <a:r>
                  <a:rPr lang="fr-FR" dirty="0">
                    <a:solidFill>
                      <a:srgbClr val="000090"/>
                    </a:solidFill>
                  </a:rPr>
                  <a:t>$</a:t>
                </a:r>
              </a:p>
            </p:txBody>
          </p:sp>
        </p:grpSp>
        <p:sp>
          <p:nvSpPr>
            <p:cNvPr id="40" name="ZoneTexte 39"/>
            <p:cNvSpPr txBox="1"/>
            <p:nvPr/>
          </p:nvSpPr>
          <p:spPr>
            <a:xfrm>
              <a:off x="7987018" y="3891424"/>
              <a:ext cx="1758884" cy="1313181"/>
            </a:xfrm>
            <a:prstGeom prst="rect">
              <a:avLst/>
            </a:prstGeom>
            <a:solidFill>
              <a:srgbClr val="D9E8F9"/>
            </a:solidFill>
          </p:spPr>
          <p:txBody>
            <a:bodyPr wrap="none" rtlCol="0">
              <a:spAutoFit/>
            </a:bodyPr>
            <a:lstStyle/>
            <a:p>
              <a:pPr algn="ctr"/>
              <a:r>
                <a:rPr lang="fr-FR" sz="1400" dirty="0"/>
                <a:t>+ 80 % par </a:t>
              </a:r>
            </a:p>
            <a:p>
              <a:pPr algn="ctr"/>
              <a:r>
                <a:rPr lang="fr-FR" sz="1400" dirty="0"/>
                <a:t>la</a:t>
              </a:r>
            </a:p>
            <a:p>
              <a:pPr algn="ctr"/>
              <a:r>
                <a:rPr lang="fr-FR" sz="1400" dirty="0"/>
                <a:t>Fondation</a:t>
              </a:r>
            </a:p>
          </p:txBody>
        </p:sp>
      </p:grpSp>
      <p:sp>
        <p:nvSpPr>
          <p:cNvPr id="23" name="ZoneTexte 22">
            <a:extLst>
              <a:ext uri="{FF2B5EF4-FFF2-40B4-BE49-F238E27FC236}">
                <a16:creationId xmlns:a16="http://schemas.microsoft.com/office/drawing/2014/main" id="{A08735A4-6163-5D33-D7FD-2B97EE9C2A70}"/>
              </a:ext>
            </a:extLst>
          </p:cNvPr>
          <p:cNvSpPr txBox="1"/>
          <p:nvPr/>
        </p:nvSpPr>
        <p:spPr>
          <a:xfrm>
            <a:off x="5703680" y="1383819"/>
            <a:ext cx="3023995" cy="584775"/>
          </a:xfrm>
          <a:prstGeom prst="rect">
            <a:avLst/>
          </a:prstGeom>
          <a:solidFill>
            <a:schemeClr val="accent1">
              <a:lumMod val="75000"/>
            </a:schemeClr>
          </a:solidFill>
        </p:spPr>
        <p:txBody>
          <a:bodyPr wrap="square" rtlCol="0">
            <a:spAutoFit/>
          </a:bodyPr>
          <a:lstStyle/>
          <a:p>
            <a:r>
              <a:rPr lang="fr-FR" sz="1600" dirty="0">
                <a:solidFill>
                  <a:schemeClr val="bg1"/>
                </a:solidFill>
              </a:rPr>
              <a:t>Région Sofia 5000 $ non versé pris en charge par AIMA</a:t>
            </a:r>
          </a:p>
        </p:txBody>
      </p:sp>
      <p:grpSp>
        <p:nvGrpSpPr>
          <p:cNvPr id="37" name="Groupe 36">
            <a:extLst>
              <a:ext uri="{FF2B5EF4-FFF2-40B4-BE49-F238E27FC236}">
                <a16:creationId xmlns:a16="http://schemas.microsoft.com/office/drawing/2014/main" id="{CF51B25D-4F6B-CDEE-DDFB-AA1DAFCF723B}"/>
              </a:ext>
            </a:extLst>
          </p:cNvPr>
          <p:cNvGrpSpPr/>
          <p:nvPr/>
        </p:nvGrpSpPr>
        <p:grpSpPr>
          <a:xfrm>
            <a:off x="3948183" y="60124"/>
            <a:ext cx="4505643" cy="1593005"/>
            <a:chOff x="5651421" y="10503"/>
            <a:chExt cx="4630011" cy="1636976"/>
          </a:xfrm>
        </p:grpSpPr>
        <p:sp>
          <p:nvSpPr>
            <p:cNvPr id="2" name="ZoneTexte 1"/>
            <p:cNvSpPr txBox="1"/>
            <p:nvPr/>
          </p:nvSpPr>
          <p:spPr>
            <a:xfrm>
              <a:off x="8402854" y="734348"/>
              <a:ext cx="1878578" cy="656590"/>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fr-FR" b="1" dirty="0">
                  <a:ln w="50800"/>
                  <a:solidFill>
                    <a:srgbClr val="FF0000"/>
                  </a:solidFill>
                </a:rPr>
                <a:t>102434 $</a:t>
              </a:r>
            </a:p>
          </p:txBody>
        </p:sp>
        <p:pic>
          <p:nvPicPr>
            <p:cNvPr id="35" name="Image 34">
              <a:extLst>
                <a:ext uri="{FF2B5EF4-FFF2-40B4-BE49-F238E27FC236}">
                  <a16:creationId xmlns:a16="http://schemas.microsoft.com/office/drawing/2014/main" id="{9FDA020C-8420-7993-94FE-E41A0E8ED5AD}"/>
                </a:ext>
              </a:extLst>
            </p:cNvPr>
            <p:cNvPicPr>
              <a:picLocks noChangeAspect="1"/>
            </p:cNvPicPr>
            <p:nvPr/>
          </p:nvPicPr>
          <p:blipFill>
            <a:blip r:embed="rId5"/>
            <a:stretch>
              <a:fillRect/>
            </a:stretch>
          </p:blipFill>
          <p:spPr>
            <a:xfrm>
              <a:off x="5651421" y="10503"/>
              <a:ext cx="1630506" cy="1636976"/>
            </a:xfrm>
            <a:prstGeom prst="rect">
              <a:avLst/>
            </a:prstGeom>
          </p:spPr>
        </p:pic>
      </p:grpSp>
    </p:spTree>
    <p:custDataLst>
      <p:tags r:id="rId1"/>
    </p:custDataLst>
    <p:extLst>
      <p:ext uri="{BB962C8B-B14F-4D97-AF65-F5344CB8AC3E}">
        <p14:creationId xmlns:p14="http://schemas.microsoft.com/office/powerpoint/2010/main" val="129932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p:cTn id="43" dur="1000" fill="hold"/>
                                        <p:tgtEl>
                                          <p:spTgt spid="43"/>
                                        </p:tgtEl>
                                        <p:attrNameLst>
                                          <p:attrName>ppt_w</p:attrName>
                                        </p:attrNameLst>
                                      </p:cBhvr>
                                      <p:tavLst>
                                        <p:tav tm="0">
                                          <p:val>
                                            <p:fltVal val="0"/>
                                          </p:val>
                                        </p:tav>
                                        <p:tav tm="100000">
                                          <p:val>
                                            <p:strVal val="#ppt_w"/>
                                          </p:val>
                                        </p:tav>
                                      </p:tavLst>
                                    </p:anim>
                                    <p:anim calcmode="lin" valueType="num">
                                      <p:cBhvr>
                                        <p:cTn id="44" dur="1000" fill="hold"/>
                                        <p:tgtEl>
                                          <p:spTgt spid="43"/>
                                        </p:tgtEl>
                                        <p:attrNameLst>
                                          <p:attrName>ppt_h</p:attrName>
                                        </p:attrNameLst>
                                      </p:cBhvr>
                                      <p:tavLst>
                                        <p:tav tm="0">
                                          <p:val>
                                            <p:fltVal val="0"/>
                                          </p:val>
                                        </p:tav>
                                        <p:tav tm="100000">
                                          <p:val>
                                            <p:strVal val="#ppt_h"/>
                                          </p:val>
                                        </p:tav>
                                      </p:tavLst>
                                    </p:anim>
                                    <p:anim calcmode="lin" valueType="num">
                                      <p:cBhvr>
                                        <p:cTn id="45" dur="1000" fill="hold"/>
                                        <p:tgtEl>
                                          <p:spTgt spid="43"/>
                                        </p:tgtEl>
                                        <p:attrNameLst>
                                          <p:attrName>style.rotation</p:attrName>
                                        </p:attrNameLst>
                                      </p:cBhvr>
                                      <p:tavLst>
                                        <p:tav tm="0">
                                          <p:val>
                                            <p:fltVal val="90"/>
                                          </p:val>
                                        </p:tav>
                                        <p:tav tm="100000">
                                          <p:val>
                                            <p:fltVal val="0"/>
                                          </p:val>
                                        </p:tav>
                                      </p:tavLst>
                                    </p:anim>
                                    <p:animEffect transition="in" filter="fade">
                                      <p:cBhvr>
                                        <p:cTn id="46" dur="10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4" dur="1000" fill="hold"/>
                                        <p:tgtEl>
                                          <p:spTgt spid="1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6" grpId="0" animBg="1"/>
      <p:bldP spid="17" grpId="0" animBg="1"/>
      <p:bldP spid="19"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11E3762-0128-B3CD-9A97-2187B7DFBD52}"/>
              </a:ext>
            </a:extLst>
          </p:cNvPr>
          <p:cNvPicPr>
            <a:picLocks noChangeAspect="1"/>
          </p:cNvPicPr>
          <p:nvPr/>
        </p:nvPicPr>
        <p:blipFill>
          <a:blip r:embed="rId2"/>
          <a:stretch>
            <a:fillRect/>
          </a:stretch>
        </p:blipFill>
        <p:spPr>
          <a:xfrm>
            <a:off x="1270000" y="952500"/>
            <a:ext cx="6604000" cy="4953000"/>
          </a:xfrm>
          <a:prstGeom prst="rect">
            <a:avLst/>
          </a:prstGeom>
        </p:spPr>
      </p:pic>
      <p:pic>
        <p:nvPicPr>
          <p:cNvPr id="5" name="Image 4">
            <a:extLst>
              <a:ext uri="{FF2B5EF4-FFF2-40B4-BE49-F238E27FC236}">
                <a16:creationId xmlns:a16="http://schemas.microsoft.com/office/drawing/2014/main" id="{2487F5A9-4927-A348-A313-8EDBA2EB53F9}"/>
              </a:ext>
            </a:extLst>
          </p:cNvPr>
          <p:cNvPicPr>
            <a:picLocks noChangeAspect="1"/>
          </p:cNvPicPr>
          <p:nvPr/>
        </p:nvPicPr>
        <p:blipFill>
          <a:blip r:embed="rId3"/>
          <a:stretch>
            <a:fillRect/>
          </a:stretch>
        </p:blipFill>
        <p:spPr>
          <a:xfrm>
            <a:off x="2095500" y="127000"/>
            <a:ext cx="4953000" cy="6604000"/>
          </a:xfrm>
          <a:prstGeom prst="rect">
            <a:avLst/>
          </a:prstGeom>
        </p:spPr>
      </p:pic>
      <p:pic>
        <p:nvPicPr>
          <p:cNvPr id="7" name="Image 6">
            <a:extLst>
              <a:ext uri="{FF2B5EF4-FFF2-40B4-BE49-F238E27FC236}">
                <a16:creationId xmlns:a16="http://schemas.microsoft.com/office/drawing/2014/main" id="{79C17328-6354-EA25-0077-89EE1EE88C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000" y="381000"/>
            <a:ext cx="7772400" cy="5829300"/>
          </a:xfrm>
          <a:prstGeom prst="rect">
            <a:avLst/>
          </a:prstGeom>
        </p:spPr>
      </p:pic>
      <p:pic>
        <p:nvPicPr>
          <p:cNvPr id="9" name="Image 8">
            <a:extLst>
              <a:ext uri="{FF2B5EF4-FFF2-40B4-BE49-F238E27FC236}">
                <a16:creationId xmlns:a16="http://schemas.microsoft.com/office/drawing/2014/main" id="{091B7ACB-EFA8-5902-1D09-5442314A27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2783854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297070-F75D-A9BD-E936-9670DB01AB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78165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9E6DB-1DA0-0445-B079-2997E3958541}"/>
              </a:ext>
            </a:extLst>
          </p:cNvPr>
          <p:cNvSpPr>
            <a:spLocks noGrp="1"/>
          </p:cNvSpPr>
          <p:nvPr>
            <p:ph type="title"/>
          </p:nvPr>
        </p:nvSpPr>
        <p:spPr/>
        <p:txBody>
          <a:bodyPr>
            <a:normAutofit fontScale="90000"/>
          </a:bodyPr>
          <a:lstStyle/>
          <a:p>
            <a:pPr algn="ctr"/>
            <a:r>
              <a:rPr lang="fr-FR" dirty="0"/>
              <a:t>Local technique : </a:t>
            </a:r>
            <a:br>
              <a:rPr lang="fr-FR" dirty="0"/>
            </a:br>
            <a:r>
              <a:rPr lang="fr-FR" dirty="0"/>
              <a:t>Tout le réseau électrique a été revu</a:t>
            </a:r>
          </a:p>
        </p:txBody>
      </p:sp>
      <p:pic>
        <p:nvPicPr>
          <p:cNvPr id="5" name="Espace réservé du contenu 4">
            <a:extLst>
              <a:ext uri="{FF2B5EF4-FFF2-40B4-BE49-F238E27FC236}">
                <a16:creationId xmlns:a16="http://schemas.microsoft.com/office/drawing/2014/main" id="{B99F0EF8-D4D4-F24C-8BB7-32D796311F5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997363"/>
            <a:ext cx="5578764" cy="4184074"/>
          </a:xfrm>
        </p:spPr>
      </p:pic>
      <p:pic>
        <p:nvPicPr>
          <p:cNvPr id="3" name="Image 2">
            <a:extLst>
              <a:ext uri="{FF2B5EF4-FFF2-40B4-BE49-F238E27FC236}">
                <a16:creationId xmlns:a16="http://schemas.microsoft.com/office/drawing/2014/main" id="{F0239959-8BA5-9E5E-C192-D426EF3268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1571" y="1828800"/>
            <a:ext cx="3390900" cy="4521200"/>
          </a:xfrm>
          <a:prstGeom prst="rect">
            <a:avLst/>
          </a:prstGeom>
        </p:spPr>
      </p:pic>
    </p:spTree>
    <p:extLst>
      <p:ext uri="{BB962C8B-B14F-4D97-AF65-F5344CB8AC3E}">
        <p14:creationId xmlns:p14="http://schemas.microsoft.com/office/powerpoint/2010/main" val="202753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186">
        <p15:prstTrans prst="pageCurlDouble"/>
      </p:transition>
    </mc:Choice>
    <mc:Fallback xmlns="">
      <p:transition spd="slow" advTm="6186">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1.1|1|1|1|0.6|0.2|0.2|1|1|0|1|1"/>
</p:tagLst>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29064</TotalTime>
  <Words>418</Words>
  <Application>Microsoft Macintosh PowerPoint</Application>
  <PresentationFormat>Affichage à l'écran (4:3)</PresentationFormat>
  <Paragraphs>90</Paragraphs>
  <Slides>42</Slides>
  <Notes>3</Notes>
  <HiddenSlides>0</HiddenSlides>
  <MMClips>1</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42</vt:i4>
      </vt:variant>
    </vt:vector>
  </HeadingPairs>
  <TitlesOfParts>
    <vt:vector size="46" baseType="lpstr">
      <vt:lpstr>Arial</vt:lpstr>
      <vt:lpstr>Calibri</vt:lpstr>
      <vt:lpstr>Calibri Light</vt:lpstr>
      <vt:lpstr>Thème Office</vt:lpstr>
      <vt:lpstr>Réhabilitation des unités de chirurgie, stérilisation, laverie Hôpital d’Antsohihy  à Madagascar</vt:lpstr>
      <vt:lpstr>Présentation PowerPoint</vt:lpstr>
      <vt:lpstr>Les bâtiments: état avant travaux</vt:lpstr>
      <vt:lpstr>Plan de masse rénovation prévue</vt:lpstr>
      <vt:lpstr>Devis :  2022-2023</vt:lpstr>
      <vt:lpstr>Présentation PowerPoint</vt:lpstr>
      <vt:lpstr>Présentation PowerPoint</vt:lpstr>
      <vt:lpstr>Présentation PowerPoint</vt:lpstr>
      <vt:lpstr>Local technique :  Tout le réseau électrique a été revu</vt:lpstr>
      <vt:lpstr>Toitures :  Nombreuses fuites Charpentes attaquées</vt:lpstr>
      <vt:lpstr>Présentation PowerPoint</vt:lpstr>
      <vt:lpstr>Laverie Equipements présents dans des locaux insalubres</vt:lpstr>
      <vt:lpstr>Présentation PowerPoint</vt:lpstr>
      <vt:lpstr>Stérilisation Avant…</vt:lpstr>
      <vt:lpstr>Présentation PowerPoint</vt:lpstr>
      <vt:lpstr>Ancienne salle de bloc opératoire</vt:lpstr>
      <vt:lpstr>Présentation PowerPoint</vt:lpstr>
      <vt:lpstr>Présentation PowerPoint</vt:lpstr>
      <vt:lpstr>Présentation PowerPoint</vt:lpstr>
      <vt:lpstr>Sanitaires en chirurgie !</vt:lpstr>
      <vt:lpstr>Présentation PowerPoint</vt:lpstr>
      <vt:lpstr>Le patio et les fuites  sur les plafonds</vt:lpstr>
      <vt:lpstr>Présentation PowerPoint</vt:lpstr>
      <vt:lpstr>Salle post-opératoire</vt:lpstr>
      <vt:lpstr>Présentation PowerPoint</vt:lpstr>
      <vt:lpstr>Salle de soin</vt:lpstr>
      <vt:lpstr>Présentation PowerPoint</vt:lpstr>
      <vt:lpstr>Salles d’hospitalisation en chirurgie </vt:lpstr>
      <vt:lpstr>Présentation PowerPoint</vt:lpstr>
      <vt:lpstr>Présentation PowerPoint</vt:lpstr>
      <vt:lpstr>Présentation PowerPoint</vt:lpstr>
      <vt:lpstr>Présentation PowerPoint</vt:lpstr>
      <vt:lpstr>Présentation PowerPoint</vt:lpstr>
      <vt:lpstr>Conditions d’hygiène, d’accueil déplorables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Bruno TILLIE</dc:creator>
  <cp:lastModifiedBy>Bruno TILLIE</cp:lastModifiedBy>
  <cp:revision>18</cp:revision>
  <dcterms:created xsi:type="dcterms:W3CDTF">2024-05-26T08:21:31Z</dcterms:created>
  <dcterms:modified xsi:type="dcterms:W3CDTF">2025-02-04T11:08:12Z</dcterms:modified>
</cp:coreProperties>
</file>