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70" r:id="rId3"/>
    <p:sldId id="556" r:id="rId4"/>
    <p:sldId id="372" r:id="rId5"/>
    <p:sldId id="557" r:id="rId6"/>
    <p:sldId id="558" r:id="rId7"/>
    <p:sldId id="559" r:id="rId8"/>
    <p:sldId id="560" r:id="rId9"/>
    <p:sldId id="561" r:id="rId10"/>
    <p:sldId id="562" r:id="rId11"/>
    <p:sldId id="5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6"/>
    <p:restoredTop sz="94531"/>
  </p:normalViewPr>
  <p:slideViewPr>
    <p:cSldViewPr snapToGrid="0">
      <p:cViewPr>
        <p:scale>
          <a:sx n="125" d="100"/>
          <a:sy n="125" d="100"/>
        </p:scale>
        <p:origin x="2064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3639-5BB9-4C48-8F05-B85A9621990B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D5F04-F5C7-F64C-A3A8-714267091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29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65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02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5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95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3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91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65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49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68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49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D775F-693A-469D-C856-A677EB39F4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2A15AC-5607-B4D7-D100-15F11F725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856" y="4429919"/>
            <a:ext cx="6858000" cy="1655762"/>
          </a:xfrm>
        </p:spPr>
        <p:txBody>
          <a:bodyPr>
            <a:normAutofit fontScale="85000" lnSpcReduction="20000"/>
          </a:bodyPr>
          <a:lstStyle/>
          <a:p>
            <a:r>
              <a:rPr lang="fr-FR" sz="15400" b="1" dirty="0">
                <a:solidFill>
                  <a:srgbClr val="FF0000"/>
                </a:solidFill>
              </a:rPr>
              <a:t>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571AA3-E6FC-9A2D-2D47-F743E881E0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-568862"/>
            <a:ext cx="7772400" cy="49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2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51C4EB2-5887-AA51-6495-72F26E2AE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D481E67-A2C1-683B-51BD-8D26F2667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5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B1D5BDE-3027-DD96-848B-0493DD415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FEC626-6734-C030-305B-EB552C870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6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D8C0B-D3DD-344B-BC79-96E6EF8C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315"/>
            <a:ext cx="78867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Plan de masse rénovation prévue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5575ACF-62DC-6744-A465-7AF2AFE17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5304" y="1624405"/>
            <a:ext cx="9219304" cy="5168280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6A91235-276E-721A-0692-C945D636DB0F}"/>
              </a:ext>
            </a:extLst>
          </p:cNvPr>
          <p:cNvSpPr txBox="1"/>
          <p:nvPr/>
        </p:nvSpPr>
        <p:spPr>
          <a:xfrm>
            <a:off x="3199252" y="2420471"/>
            <a:ext cx="137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Réanimation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68BD3E-16A9-0284-4468-0BFD3C4B24FB}"/>
              </a:ext>
            </a:extLst>
          </p:cNvPr>
          <p:cNvSpPr txBox="1"/>
          <p:nvPr/>
        </p:nvSpPr>
        <p:spPr>
          <a:xfrm>
            <a:off x="1495313" y="5819888"/>
            <a:ext cx="157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Hospitalisation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632024-42AB-0B6A-580F-2BC65797D999}"/>
              </a:ext>
            </a:extLst>
          </p:cNvPr>
          <p:cNvSpPr txBox="1"/>
          <p:nvPr/>
        </p:nvSpPr>
        <p:spPr>
          <a:xfrm>
            <a:off x="4572000" y="5048929"/>
            <a:ext cx="219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Bureaux Consultation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748DBB4-8612-58C1-D3DF-CBFA193D85A0}"/>
              </a:ext>
            </a:extLst>
          </p:cNvPr>
          <p:cNvSpPr txBox="1"/>
          <p:nvPr/>
        </p:nvSpPr>
        <p:spPr>
          <a:xfrm>
            <a:off x="7917628" y="5233595"/>
            <a:ext cx="85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Laverie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937EAD6-1846-4385-D925-706E4F8CC848}"/>
              </a:ext>
            </a:extLst>
          </p:cNvPr>
          <p:cNvSpPr txBox="1"/>
          <p:nvPr/>
        </p:nvSpPr>
        <p:spPr>
          <a:xfrm>
            <a:off x="7054218" y="2605137"/>
            <a:ext cx="129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Stérilisation</a:t>
            </a:r>
          </a:p>
        </p:txBody>
      </p:sp>
    </p:spTree>
    <p:extLst>
      <p:ext uri="{BB962C8B-B14F-4D97-AF65-F5344CB8AC3E}">
        <p14:creationId xmlns:p14="http://schemas.microsoft.com/office/powerpoint/2010/main" val="2389940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236">
        <p15:prstTrans prst="pageCurlDouble"/>
      </p:transition>
    </mc:Choice>
    <mc:Fallback xmlns="">
      <p:transition spd="slow" advTm="2023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32975-7992-3148-9E2B-D84F206F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Devis :  2022-2023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64AE7D-C274-6244-A60B-942C9DC0EAF6}"/>
              </a:ext>
            </a:extLst>
          </p:cNvPr>
          <p:cNvSpPr txBox="1"/>
          <p:nvPr/>
        </p:nvSpPr>
        <p:spPr>
          <a:xfrm>
            <a:off x="1698277" y="4724253"/>
            <a:ext cx="6044864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100" dirty="0"/>
              <a:t>1 Euro = 4572,5 Ar soit </a:t>
            </a:r>
            <a:r>
              <a:rPr lang="fr-FR" sz="2400" b="1" dirty="0"/>
              <a:t>213 537€ ou 224 775$</a:t>
            </a:r>
          </a:p>
          <a:p>
            <a:pPr algn="ctr"/>
            <a:r>
              <a:rPr lang="fr-FR" sz="2400" b="1" dirty="0"/>
              <a:t>45,6% par une subvention mondiale et 53,4% par AIMA</a:t>
            </a:r>
            <a:endParaRPr lang="fr-FR" sz="21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276E29-DA85-F1EF-6481-082AEB188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60" y="2290432"/>
            <a:ext cx="5829300" cy="168691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1965036-29A3-ECA4-0C61-70F46F3388A7}"/>
              </a:ext>
            </a:extLst>
          </p:cNvPr>
          <p:cNvSpPr txBox="1"/>
          <p:nvPr/>
        </p:nvSpPr>
        <p:spPr>
          <a:xfrm>
            <a:off x="1994541" y="3937443"/>
            <a:ext cx="5062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Maitrise d’œuvre                                                                                                                                       </a:t>
            </a:r>
            <a:r>
              <a:rPr lang="fr-FR" sz="900" b="1" dirty="0"/>
              <a:t>10 800 000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D46D76-217C-EB40-F5D0-F3D7A35F6C46}"/>
              </a:ext>
            </a:extLst>
          </p:cNvPr>
          <p:cNvSpPr txBox="1"/>
          <p:nvPr/>
        </p:nvSpPr>
        <p:spPr>
          <a:xfrm>
            <a:off x="1994542" y="4091679"/>
            <a:ext cx="4996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/>
              <a:t>Coût total travaux                                                                                                                                  965 838 587            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42DC42-76AC-2184-5988-180D458AC866}"/>
              </a:ext>
            </a:extLst>
          </p:cNvPr>
          <p:cNvSpPr txBox="1"/>
          <p:nvPr/>
        </p:nvSpPr>
        <p:spPr>
          <a:xfrm>
            <a:off x="1994542" y="4259525"/>
            <a:ext cx="4996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/>
              <a:t>Matériel vidéo …                                                                                                                                      10 560 000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CD1F1E-A63D-8F4B-261B-9D1784608F10}"/>
              </a:ext>
            </a:extLst>
          </p:cNvPr>
          <p:cNvSpPr txBox="1"/>
          <p:nvPr/>
        </p:nvSpPr>
        <p:spPr>
          <a:xfrm>
            <a:off x="6058816" y="4438960"/>
            <a:ext cx="1431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976 398 587 AR</a:t>
            </a:r>
          </a:p>
        </p:txBody>
      </p:sp>
    </p:spTree>
    <p:extLst>
      <p:ext uri="{BB962C8B-B14F-4D97-AF65-F5344CB8AC3E}">
        <p14:creationId xmlns:p14="http://schemas.microsoft.com/office/powerpoint/2010/main" val="44810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581">
        <p15:prstTrans prst="pageCurlDouble"/>
      </p:transition>
    </mc:Choice>
    <mc:Fallback xmlns="">
      <p:transition spd="slow" advTm="958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" y="-40005"/>
            <a:ext cx="6218403" cy="69578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57077" y="6363294"/>
            <a:ext cx="2460195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Arras : 29 084$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83356" y="5923683"/>
            <a:ext cx="2839292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Arras Vauban: 1000 $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16819" y="5466486"/>
            <a:ext cx="252060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90"/>
                </a:solidFill>
              </a:rPr>
              <a:t>Lille Sud : 2000 €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88702" y="4649037"/>
            <a:ext cx="2395374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90"/>
                </a:solidFill>
              </a:rPr>
              <a:t>Béthune Brunehaut 1000 $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20737" y="5045729"/>
            <a:ext cx="2330374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0090"/>
                </a:solidFill>
              </a:rPr>
              <a:t>Noeux soleil de l’Artois: </a:t>
            </a:r>
            <a:r>
              <a:rPr lang="fr-FR" sz="1600" dirty="0">
                <a:solidFill>
                  <a:srgbClr val="000090"/>
                </a:solidFill>
              </a:rPr>
              <a:t>1000 $</a:t>
            </a:r>
            <a:endParaRPr lang="fr-FR" sz="1200" dirty="0">
              <a:solidFill>
                <a:srgbClr val="00009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12866" y="3400170"/>
            <a:ext cx="224911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District 1790: 1500 $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67105" y="4246921"/>
            <a:ext cx="233037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90"/>
                </a:solidFill>
              </a:rPr>
              <a:t>Saint Pol sur Ternoise 1000 $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886389" y="2983566"/>
            <a:ext cx="2404242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90"/>
                </a:solidFill>
              </a:rPr>
              <a:t>District 1680: </a:t>
            </a:r>
            <a:r>
              <a:rPr lang="fr-FR" dirty="0">
                <a:solidFill>
                  <a:srgbClr val="000090"/>
                </a:solidFill>
              </a:rPr>
              <a:t>3000 $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335670" y="3839079"/>
            <a:ext cx="224033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90"/>
                </a:solidFill>
              </a:rPr>
              <a:t>District 1520: </a:t>
            </a:r>
            <a:r>
              <a:rPr lang="fr-FR" dirty="0">
                <a:solidFill>
                  <a:srgbClr val="000090"/>
                </a:solidFill>
              </a:rPr>
              <a:t>33750 $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448494" y="2089139"/>
            <a:ext cx="240424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0090"/>
                </a:solidFill>
              </a:rPr>
              <a:t>Innerwheel</a:t>
            </a:r>
            <a:r>
              <a:rPr lang="fr-FR" sz="1600" dirty="0">
                <a:solidFill>
                  <a:srgbClr val="000090"/>
                </a:solidFill>
              </a:rPr>
              <a:t> Arras </a:t>
            </a:r>
            <a:r>
              <a:rPr lang="fr-FR" dirty="0">
                <a:solidFill>
                  <a:srgbClr val="000090"/>
                </a:solidFill>
              </a:rPr>
              <a:t>750 $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220210" y="2535169"/>
            <a:ext cx="240424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Fondation : 22600 $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153">
            <a:off x="-293247" y="-94125"/>
            <a:ext cx="3397051" cy="265575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 fov="1200000">
              <a:rot lat="36000" lon="19644000" rev="21594000"/>
            </a:camera>
            <a:lightRig rig="threePt" dir="t"/>
          </a:scene3d>
        </p:spPr>
      </p:pic>
      <p:sp>
        <p:nvSpPr>
          <p:cNvPr id="3" name="ZoneTexte 2"/>
          <p:cNvSpPr txBox="1"/>
          <p:nvPr/>
        </p:nvSpPr>
        <p:spPr>
          <a:xfrm>
            <a:off x="5388005" y="19766"/>
            <a:ext cx="38174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b="1" dirty="0">
                <a:ln w="50800"/>
                <a:solidFill>
                  <a:srgbClr val="18579B"/>
                </a:solidFill>
              </a:rPr>
              <a:t>Subvention mondiale 2022-2023</a:t>
            </a:r>
          </a:p>
          <a:p>
            <a:pPr algn="ctr"/>
            <a:r>
              <a:rPr lang="fr-FR" b="1" dirty="0">
                <a:ln w="50800"/>
                <a:solidFill>
                  <a:srgbClr val="18579B"/>
                </a:solidFill>
              </a:rPr>
              <a:t>pour réhabiliter le service de chirurgie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675782" y="1976438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13"/>
          </a:p>
        </p:txBody>
      </p:sp>
      <p:grpSp>
        <p:nvGrpSpPr>
          <p:cNvPr id="43" name="Grouper 42"/>
          <p:cNvGrpSpPr/>
          <p:nvPr/>
        </p:nvGrpSpPr>
        <p:grpSpPr>
          <a:xfrm>
            <a:off x="7438722" y="2543421"/>
            <a:ext cx="1633490" cy="3656901"/>
            <a:chOff x="7987018" y="1435003"/>
            <a:chExt cx="2145030" cy="3769602"/>
          </a:xfrm>
        </p:grpSpPr>
        <p:grpSp>
          <p:nvGrpSpPr>
            <p:cNvPr id="34" name="Grouper 33"/>
            <p:cNvGrpSpPr/>
            <p:nvPr/>
          </p:nvGrpSpPr>
          <p:grpSpPr>
            <a:xfrm>
              <a:off x="7987018" y="1435003"/>
              <a:ext cx="2145030" cy="1682119"/>
              <a:chOff x="7987018" y="1435003"/>
              <a:chExt cx="2145030" cy="1682119"/>
            </a:xfrm>
          </p:grpSpPr>
          <p:sp>
            <p:nvSpPr>
              <p:cNvPr id="31" name="ZoneTexte 30"/>
              <p:cNvSpPr txBox="1"/>
              <p:nvPr/>
            </p:nvSpPr>
            <p:spPr>
              <a:xfrm>
                <a:off x="7987021" y="1890824"/>
                <a:ext cx="1430017" cy="348988"/>
              </a:xfrm>
              <a:prstGeom prst="rect">
                <a:avLst/>
              </a:prstGeom>
              <a:solidFill>
                <a:srgbClr val="008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solidFill>
                      <a:srgbClr val="000090"/>
                    </a:solidFill>
                  </a:rPr>
                  <a:t>+</a:t>
                </a:r>
                <a:r>
                  <a:rPr lang="fr-FR" sz="1600" dirty="0">
                    <a:solidFill>
                      <a:srgbClr val="000090"/>
                    </a:solidFill>
                  </a:rPr>
                  <a:t>2400 $</a:t>
                </a: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7987018" y="2768134"/>
                <a:ext cx="1430017" cy="3489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solidFill>
                      <a:srgbClr val="000090"/>
                    </a:solidFill>
                  </a:rPr>
                  <a:t>+</a:t>
                </a:r>
                <a:r>
                  <a:rPr lang="fr-FR" sz="1600" dirty="0">
                    <a:solidFill>
                      <a:srgbClr val="000090"/>
                    </a:solidFill>
                  </a:rPr>
                  <a:t>27 000 $</a:t>
                </a: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7987020" y="2317358"/>
                <a:ext cx="1430017" cy="3489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solidFill>
                      <a:srgbClr val="000090"/>
                    </a:solidFill>
                  </a:rPr>
                  <a:t>+</a:t>
                </a:r>
                <a:r>
                  <a:rPr lang="fr-FR" sz="1600" dirty="0">
                    <a:solidFill>
                      <a:srgbClr val="000090"/>
                    </a:solidFill>
                  </a:rPr>
                  <a:t>1200 $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2C1A8CD-4C6A-90E7-28EA-A436F81B2EBD}"/>
                  </a:ext>
                </a:extLst>
              </p:cNvPr>
              <p:cNvSpPr txBox="1"/>
              <p:nvPr/>
            </p:nvSpPr>
            <p:spPr>
              <a:xfrm>
                <a:off x="8507975" y="1435003"/>
                <a:ext cx="1624073" cy="380714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0090"/>
                    </a:solidFill>
                  </a:rPr>
                  <a:t>30 600 </a:t>
                </a:r>
                <a:r>
                  <a:rPr lang="fr-FR" dirty="0">
                    <a:solidFill>
                      <a:srgbClr val="000090"/>
                    </a:solidFill>
                  </a:rPr>
                  <a:t>$</a:t>
                </a:r>
              </a:p>
            </p:txBody>
          </p:sp>
        </p:grpSp>
        <p:sp>
          <p:nvSpPr>
            <p:cNvPr id="40" name="ZoneTexte 39"/>
            <p:cNvSpPr txBox="1"/>
            <p:nvPr/>
          </p:nvSpPr>
          <p:spPr>
            <a:xfrm>
              <a:off x="7987018" y="3891424"/>
              <a:ext cx="1758884" cy="1313181"/>
            </a:xfrm>
            <a:prstGeom prst="rect">
              <a:avLst/>
            </a:prstGeom>
            <a:solidFill>
              <a:srgbClr val="D9E8F9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+ 80 % par </a:t>
              </a:r>
            </a:p>
            <a:p>
              <a:pPr algn="ctr"/>
              <a:r>
                <a:rPr lang="fr-FR" sz="1400" dirty="0"/>
                <a:t>la</a:t>
              </a:r>
            </a:p>
            <a:p>
              <a:pPr algn="ctr"/>
              <a:r>
                <a:rPr lang="fr-FR" sz="1400" dirty="0"/>
                <a:t>Fondation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A08735A4-6163-5D33-D7FD-2B97EE9C2A70}"/>
              </a:ext>
            </a:extLst>
          </p:cNvPr>
          <p:cNvSpPr txBox="1"/>
          <p:nvPr/>
        </p:nvSpPr>
        <p:spPr>
          <a:xfrm>
            <a:off x="5703680" y="1383819"/>
            <a:ext cx="3023995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Région Sofia 5000 $ non versé pris en charge par AIMA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CF51B25D-4F6B-CDEE-DDFB-AA1DAFCF723B}"/>
              </a:ext>
            </a:extLst>
          </p:cNvPr>
          <p:cNvGrpSpPr/>
          <p:nvPr/>
        </p:nvGrpSpPr>
        <p:grpSpPr>
          <a:xfrm>
            <a:off x="3948183" y="60124"/>
            <a:ext cx="4505643" cy="1593005"/>
            <a:chOff x="5651421" y="10503"/>
            <a:chExt cx="4630011" cy="1636976"/>
          </a:xfrm>
        </p:grpSpPr>
        <p:sp>
          <p:nvSpPr>
            <p:cNvPr id="2" name="ZoneTexte 1"/>
            <p:cNvSpPr txBox="1"/>
            <p:nvPr/>
          </p:nvSpPr>
          <p:spPr>
            <a:xfrm>
              <a:off x="8402854" y="734348"/>
              <a:ext cx="1878578" cy="65659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fr-FR" b="1" dirty="0">
                  <a:ln w="50800"/>
                  <a:solidFill>
                    <a:srgbClr val="FF0000"/>
                  </a:solidFill>
                </a:rPr>
                <a:t>102434 $</a:t>
              </a: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9FDA020C-8420-7993-94FE-E41A0E8ED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1421" y="10503"/>
              <a:ext cx="1630506" cy="163697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993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9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0062CE-2DBB-DADA-D9E7-D5240130B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4D62D27-3DDE-76B9-0DAE-AE9BA823A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FECC99B-135B-2BFA-EB50-9AB8A85D4A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CC293BC-D61F-C402-1D8D-1F8D5F59B0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5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F199D7-AAA1-D124-D7C7-F8B44C6C6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8FDDFA6-BAD9-1B9D-A8D6-7B9F605F5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81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1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DCED8BF-C7AF-7EFF-3AA2-C3BD94B46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56775E-BF31-11E6-6883-257E084E4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0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420B7F-7780-185F-AAD5-9941E2A0F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1105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7B7D07-DC97-8EF9-FD28-8DD778FEF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2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FE3A15-1863-849C-DF8D-70B27BFA8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3A8AAA6-4FBE-836F-EA85-C3AC67A89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C908F76-36D3-DDAF-BA15-8C805FDC5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58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1|1|1|1|0.6|0.2|0.2|1|1|0|1|1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721</TotalTime>
  <Words>156</Words>
  <Application>Microsoft Macintosh PowerPoint</Application>
  <PresentationFormat>Affichage à l'écran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Plan de masse rénovation prévue</vt:lpstr>
      <vt:lpstr>Devis :  2022-2023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Bruno TILLIE</dc:creator>
  <cp:lastModifiedBy>Bruno TILLIE</cp:lastModifiedBy>
  <cp:revision>47</cp:revision>
  <dcterms:created xsi:type="dcterms:W3CDTF">2025-01-11T10:16:48Z</dcterms:created>
  <dcterms:modified xsi:type="dcterms:W3CDTF">2025-01-13T14:42:30Z</dcterms:modified>
</cp:coreProperties>
</file>