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7" r:id="rId2"/>
    <p:sldId id="508" r:id="rId3"/>
    <p:sldId id="268" r:id="rId4"/>
    <p:sldId id="273" r:id="rId5"/>
    <p:sldId id="528" r:id="rId6"/>
    <p:sldId id="287" r:id="rId7"/>
    <p:sldId id="352" r:id="rId8"/>
    <p:sldId id="360" r:id="rId9"/>
    <p:sldId id="362" r:id="rId10"/>
    <p:sldId id="517" r:id="rId11"/>
    <p:sldId id="373" r:id="rId12"/>
    <p:sldId id="378" r:id="rId13"/>
    <p:sldId id="377" r:id="rId14"/>
    <p:sldId id="518" r:id="rId15"/>
    <p:sldId id="267" r:id="rId16"/>
    <p:sldId id="522" r:id="rId17"/>
    <p:sldId id="525" r:id="rId18"/>
    <p:sldId id="494" r:id="rId19"/>
    <p:sldId id="502" r:id="rId20"/>
    <p:sldId id="283" r:id="rId21"/>
    <p:sldId id="317" r:id="rId22"/>
    <p:sldId id="476" r:id="rId23"/>
    <p:sldId id="495" r:id="rId24"/>
    <p:sldId id="497" r:id="rId25"/>
    <p:sldId id="263" r:id="rId26"/>
    <p:sldId id="498" r:id="rId27"/>
    <p:sldId id="499" r:id="rId28"/>
    <p:sldId id="527" r:id="rId29"/>
    <p:sldId id="490" r:id="rId30"/>
    <p:sldId id="49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7"/>
    <p:restoredTop sz="94622"/>
  </p:normalViewPr>
  <p:slideViewPr>
    <p:cSldViewPr snapToGrid="0">
      <p:cViewPr varScale="1">
        <p:scale>
          <a:sx n="154" d="100"/>
          <a:sy n="154" d="100"/>
        </p:scale>
        <p:origin x="200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13639-5BB9-4C48-8F05-B85A9621990B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D5F04-F5C7-F64C-A3A8-7142670914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9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D5F04-F5C7-F64C-A3A8-71426709144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91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29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65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02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54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95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3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9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65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49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68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49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BD775F-693A-469D-C856-A677EB39F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2A15AC-5607-B4D7-D100-15F11F725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856" y="4429919"/>
            <a:ext cx="6858000" cy="1655762"/>
          </a:xfrm>
        </p:spPr>
        <p:txBody>
          <a:bodyPr>
            <a:normAutofit fontScale="85000" lnSpcReduction="20000"/>
          </a:bodyPr>
          <a:lstStyle/>
          <a:p>
            <a:r>
              <a:rPr lang="fr-FR" sz="15400" b="1" dirty="0">
                <a:solidFill>
                  <a:srgbClr val="FF0000"/>
                </a:solidFill>
              </a:rPr>
              <a:t>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571AA3-E6FC-9A2D-2D47-F743E881E0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97" y="-568862"/>
            <a:ext cx="7772400" cy="49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7BE5E6-E09B-AF4B-B525-48A3A8FB0DCF}"/>
              </a:ext>
            </a:extLst>
          </p:cNvPr>
          <p:cNvSpPr txBox="1"/>
          <p:nvPr/>
        </p:nvSpPr>
        <p:spPr>
          <a:xfrm>
            <a:off x="1094224" y="215900"/>
            <a:ext cx="3046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Tazilette</a:t>
            </a:r>
            <a:r>
              <a:rPr lang="fr-FR" dirty="0"/>
              <a:t> 16 ans en 2016</a:t>
            </a:r>
          </a:p>
          <a:p>
            <a:r>
              <a:rPr lang="fr-FR" dirty="0"/>
              <a:t>Pas de matériel et TT CA/VIT 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959DC1-362E-C849-853E-7C79618D1F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00" y="3295650"/>
            <a:ext cx="4749800" cy="35623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9D63F7-11A1-4042-B742-3F3752AD17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"/>
            <a:ext cx="4959350" cy="5816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89E49F-FDEE-294D-994D-F1C0BD3B3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0016" y="0"/>
            <a:ext cx="224398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45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4AD569-7A2D-A446-8571-CFA6B0DBA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40048" cy="5232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F06743-B7C5-CC4C-827D-3EE123DDC8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700" y="0"/>
            <a:ext cx="51943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40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6727D5-7D0E-3E4A-B855-BD57A2E20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700"/>
            <a:ext cx="350800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C1F558-9C26-8E42-9FCE-D706A0ED0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645" y="0"/>
            <a:ext cx="4426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2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79C729-D3CE-E544-AA6D-5E9106790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27600" cy="3327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53FD95-3F89-1B48-8CE2-1E90AB32C0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424" y="0"/>
            <a:ext cx="4219575" cy="56261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8BECE32-D056-4149-ACE3-E803C2D1AB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4682"/>
            <a:ext cx="4924424" cy="369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24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90551F-FFB4-EA44-9A5D-886F8A3EB8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84249" y="1945759"/>
            <a:ext cx="6858000" cy="29664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A891E2-3A4B-0143-8BC1-723D410C39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91246" y="2105247"/>
            <a:ext cx="6858000" cy="264750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9CC261F-A259-1843-8550-5AD10C40E193}"/>
              </a:ext>
            </a:extLst>
          </p:cNvPr>
          <p:cNvSpPr txBox="1"/>
          <p:nvPr/>
        </p:nvSpPr>
        <p:spPr>
          <a:xfrm>
            <a:off x="5049824" y="192220"/>
            <a:ext cx="1775012" cy="367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JUIN 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4840BA-B9BF-984E-82F4-6F1AC95C7B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858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18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813B2A7-4175-2146-B5F1-19EE6E9A37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199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17AFBE-09FE-EF43-9E4F-E2508321DE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995" y="1494105"/>
            <a:ext cx="4002005" cy="536389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A7C6306-C027-8569-2F1E-D8E88E9B92D5}"/>
              </a:ext>
            </a:extLst>
          </p:cNvPr>
          <p:cNvSpPr txBox="1"/>
          <p:nvPr/>
        </p:nvSpPr>
        <p:spPr>
          <a:xfrm flipH="1">
            <a:off x="5985164" y="241069"/>
            <a:ext cx="275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Rangement</a:t>
            </a:r>
          </a:p>
        </p:txBody>
      </p:sp>
    </p:spTree>
    <p:extLst>
      <p:ext uri="{BB962C8B-B14F-4D97-AF65-F5344CB8AC3E}">
        <p14:creationId xmlns:p14="http://schemas.microsoft.com/office/powerpoint/2010/main" val="4170153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450691-BCA7-DA46-9E23-CFA1A18344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4" y="0"/>
            <a:ext cx="9092471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193236-69C1-CD85-0DC4-8BA2E3BF1DD5}"/>
              </a:ext>
            </a:extLst>
          </p:cNvPr>
          <p:cNvSpPr txBox="1"/>
          <p:nvPr/>
        </p:nvSpPr>
        <p:spPr>
          <a:xfrm>
            <a:off x="2759825" y="382385"/>
            <a:ext cx="274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Etat des circuits électriques</a:t>
            </a:r>
          </a:p>
        </p:txBody>
      </p:sp>
    </p:spTree>
    <p:extLst>
      <p:ext uri="{BB962C8B-B14F-4D97-AF65-F5344CB8AC3E}">
        <p14:creationId xmlns:p14="http://schemas.microsoft.com/office/powerpoint/2010/main" val="2998804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39189E-693A-5345-9365-38CB230C25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32"/>
            <a:ext cx="9144000" cy="681733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5BA25E6-6E62-E441-1DE2-04374B3245FE}"/>
              </a:ext>
            </a:extLst>
          </p:cNvPr>
          <p:cNvSpPr txBox="1"/>
          <p:nvPr/>
        </p:nvSpPr>
        <p:spPr>
          <a:xfrm>
            <a:off x="1995055" y="290945"/>
            <a:ext cx="481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Equipe d’entretien  : on repeint le bloc opératoire</a:t>
            </a:r>
          </a:p>
        </p:txBody>
      </p:sp>
    </p:spTree>
    <p:extLst>
      <p:ext uri="{BB962C8B-B14F-4D97-AF65-F5344CB8AC3E}">
        <p14:creationId xmlns:p14="http://schemas.microsoft.com/office/powerpoint/2010/main" val="858180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64D913-465B-9841-8D3D-2AF2997854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4" y="0"/>
            <a:ext cx="9047772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1E4DCCB-C839-7956-8FA7-DE3F6B61B350}"/>
              </a:ext>
            </a:extLst>
          </p:cNvPr>
          <p:cNvSpPr txBox="1"/>
          <p:nvPr/>
        </p:nvSpPr>
        <p:spPr>
          <a:xfrm>
            <a:off x="3599411" y="83127"/>
            <a:ext cx="4460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 laver les mains pour opérer avant le forage</a:t>
            </a:r>
          </a:p>
        </p:txBody>
      </p:sp>
    </p:spTree>
    <p:extLst>
      <p:ext uri="{BB962C8B-B14F-4D97-AF65-F5344CB8AC3E}">
        <p14:creationId xmlns:p14="http://schemas.microsoft.com/office/powerpoint/2010/main" val="4218854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9D00DB-5FA6-7648-A6EC-8319B29289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576" y="192505"/>
            <a:ext cx="6550035" cy="29631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B20BE3-B6EE-CE42-90E7-389962899CA0}"/>
              </a:ext>
            </a:extLst>
          </p:cNvPr>
          <p:cNvSpPr/>
          <p:nvPr/>
        </p:nvSpPr>
        <p:spPr>
          <a:xfrm>
            <a:off x="2816308" y="4244641"/>
            <a:ext cx="25218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47013€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6732FF-B76E-8156-7A01-D2E27024DB87}"/>
              </a:ext>
            </a:extLst>
          </p:cNvPr>
          <p:cNvSpPr txBox="1"/>
          <p:nvPr/>
        </p:nvSpPr>
        <p:spPr>
          <a:xfrm>
            <a:off x="2651760" y="5660967"/>
            <a:ext cx="303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Adduction d’eau pour l’hôpital</a:t>
            </a:r>
          </a:p>
        </p:txBody>
      </p:sp>
    </p:spTree>
    <p:extLst>
      <p:ext uri="{BB962C8B-B14F-4D97-AF65-F5344CB8AC3E}">
        <p14:creationId xmlns:p14="http://schemas.microsoft.com/office/powerpoint/2010/main" val="110243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BFF9EC1-60D4-7748-A4A4-0659F3FFB3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83"/>
            <a:ext cx="9144000" cy="68282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E5B8FF4-FDEF-234E-95B4-4B41E55A84A2}"/>
              </a:ext>
            </a:extLst>
          </p:cNvPr>
          <p:cNvSpPr txBox="1"/>
          <p:nvPr/>
        </p:nvSpPr>
        <p:spPr>
          <a:xfrm>
            <a:off x="6783572" y="116959"/>
            <a:ext cx="214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7° mission avril 2019</a:t>
            </a:r>
          </a:p>
        </p:txBody>
      </p:sp>
    </p:spTree>
    <p:extLst>
      <p:ext uri="{BB962C8B-B14F-4D97-AF65-F5344CB8AC3E}">
        <p14:creationId xmlns:p14="http://schemas.microsoft.com/office/powerpoint/2010/main" val="2201971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2913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436873" y="6371602"/>
            <a:ext cx="2299587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/>
              <a:t>Arras :5000€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751614" y="5929022"/>
            <a:ext cx="2299587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/>
              <a:t>Arras Vauban: </a:t>
            </a:r>
            <a:r>
              <a:rPr lang="fr-FR"/>
              <a:t>1000€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84895" y="5475000"/>
            <a:ext cx="2299587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err="1">
                <a:solidFill>
                  <a:srgbClr val="000090"/>
                </a:solidFill>
              </a:rPr>
              <a:t>Innerwheel</a:t>
            </a:r>
            <a:r>
              <a:rPr lang="fr-FR" sz="1200">
                <a:solidFill>
                  <a:srgbClr val="000090"/>
                </a:solidFill>
              </a:rPr>
              <a:t> Arras : </a:t>
            </a:r>
            <a:r>
              <a:rPr lang="fr-FR" sz="1600">
                <a:solidFill>
                  <a:srgbClr val="000090"/>
                </a:solidFill>
              </a:rPr>
              <a:t>700 €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17805" y="4603853"/>
            <a:ext cx="2299587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0090"/>
                </a:solidFill>
              </a:rPr>
              <a:t>Coblence: 3000€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458339" y="5044477"/>
            <a:ext cx="2299587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>
                <a:solidFill>
                  <a:srgbClr val="000090"/>
                </a:solidFill>
              </a:rPr>
              <a:t>Arras cœur </a:t>
            </a:r>
            <a:r>
              <a:rPr lang="fr-FR" sz="1100" err="1">
                <a:solidFill>
                  <a:srgbClr val="000090"/>
                </a:solidFill>
              </a:rPr>
              <a:t>d’artois</a:t>
            </a:r>
            <a:r>
              <a:rPr lang="fr-FR" sz="1100">
                <a:solidFill>
                  <a:srgbClr val="000090"/>
                </a:solidFill>
              </a:rPr>
              <a:t>: </a:t>
            </a:r>
            <a:r>
              <a:rPr lang="fr-FR" sz="1600">
                <a:solidFill>
                  <a:srgbClr val="000090"/>
                </a:solidFill>
              </a:rPr>
              <a:t>500€</a:t>
            </a:r>
            <a:endParaRPr lang="fr-FR" sz="1400">
              <a:solidFill>
                <a:srgbClr val="00009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22118" y="4185167"/>
            <a:ext cx="229958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0090"/>
                </a:solidFill>
              </a:rPr>
              <a:t>La Louvière: 2000€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234688" y="3765472"/>
            <a:ext cx="229958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90"/>
                </a:solidFill>
              </a:rPr>
              <a:t>Saint Pol sur Ternoise </a:t>
            </a:r>
            <a:r>
              <a:rPr lang="fr-FR" dirty="0">
                <a:solidFill>
                  <a:srgbClr val="000090"/>
                </a:solidFill>
              </a:rPr>
              <a:t>700€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70645" y="2889709"/>
            <a:ext cx="2299587" cy="338554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000090"/>
                </a:solidFill>
              </a:rPr>
              <a:t>Saint Germain en Laye : </a:t>
            </a:r>
            <a:r>
              <a:rPr lang="fr-FR" sz="1600">
                <a:solidFill>
                  <a:srgbClr val="000090"/>
                </a:solidFill>
              </a:rPr>
              <a:t>2000€</a:t>
            </a:r>
            <a:endParaRPr lang="fr-FR">
              <a:solidFill>
                <a:srgbClr val="00009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76196" y="3318545"/>
            <a:ext cx="229958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err="1">
                <a:solidFill>
                  <a:srgbClr val="000090"/>
                </a:solidFill>
              </a:rPr>
              <a:t>Antanarive</a:t>
            </a:r>
            <a:r>
              <a:rPr lang="fr-FR">
                <a:solidFill>
                  <a:srgbClr val="000090"/>
                </a:solidFill>
              </a:rPr>
              <a:t>: 87€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087758" y="2444672"/>
            <a:ext cx="229958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000090"/>
                </a:solidFill>
              </a:rPr>
              <a:t>Véolia </a:t>
            </a:r>
            <a:r>
              <a:rPr lang="fr-FR">
                <a:solidFill>
                  <a:srgbClr val="000090"/>
                </a:solidFill>
              </a:rPr>
              <a:t>€ : 10374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352368" y="2019222"/>
            <a:ext cx="229958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000090"/>
                </a:solidFill>
              </a:rPr>
              <a:t>District 1520 : 2000</a:t>
            </a:r>
            <a:r>
              <a:rPr lang="fr-FR">
                <a:solidFill>
                  <a:srgbClr val="000090"/>
                </a:solidFill>
              </a:rPr>
              <a:t>€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549581" y="1599920"/>
            <a:ext cx="260829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0090"/>
                </a:solidFill>
              </a:rPr>
              <a:t>Fondation : 15520€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2615">
            <a:off x="-284340" y="-131300"/>
            <a:ext cx="3633861" cy="284089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Right" fov="1200000">
              <a:rot lat="36000" lon="19644000" rev="21594000"/>
            </a:camera>
            <a:lightRig rig="threePt" dir="t"/>
          </a:scene3d>
        </p:spPr>
      </p:pic>
      <p:sp>
        <p:nvSpPr>
          <p:cNvPr id="3" name="ZoneTexte 2"/>
          <p:cNvSpPr txBox="1"/>
          <p:nvPr/>
        </p:nvSpPr>
        <p:spPr>
          <a:xfrm>
            <a:off x="6422993" y="27279"/>
            <a:ext cx="236443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b="1">
                <a:ln w="50800"/>
                <a:solidFill>
                  <a:srgbClr val="18579B"/>
                </a:solidFill>
              </a:rPr>
              <a:t>AIPM 2017 </a:t>
            </a:r>
          </a:p>
          <a:p>
            <a:pPr algn="ctr"/>
            <a:r>
              <a:rPr lang="fr-FR" b="1">
                <a:ln w="50800"/>
                <a:solidFill>
                  <a:srgbClr val="18579B"/>
                </a:solidFill>
              </a:rPr>
              <a:t>Pour alimenter en eau</a:t>
            </a:r>
          </a:p>
          <a:p>
            <a:pPr algn="ctr"/>
            <a:r>
              <a:rPr lang="fr-FR" b="1">
                <a:ln w="50800"/>
                <a:solidFill>
                  <a:srgbClr val="18579B"/>
                </a:solidFill>
              </a:rPr>
              <a:t>l’hôpital</a:t>
            </a:r>
          </a:p>
        </p:txBody>
      </p:sp>
      <p:grpSp>
        <p:nvGrpSpPr>
          <p:cNvPr id="44" name="Grouper 43"/>
          <p:cNvGrpSpPr/>
          <p:nvPr/>
        </p:nvGrpSpPr>
        <p:grpSpPr>
          <a:xfrm>
            <a:off x="4234688" y="130952"/>
            <a:ext cx="4077588" cy="1417578"/>
            <a:chOff x="4234688" y="130952"/>
            <a:chExt cx="4077588" cy="1417578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5" b="99446" l="565" r="99812">
                          <a14:foregroundMark x1="31073" y1="19188" x2="31073" y2="19188"/>
                          <a14:foregroundMark x1="37288" y1="17528" x2="37288" y2="17528"/>
                          <a14:foregroundMark x1="40113" y1="17897" x2="40113" y2="17897"/>
                          <a14:foregroundMark x1="37476" y1="14391" x2="37476" y2="14391"/>
                          <a14:foregroundMark x1="46139" y1="15129" x2="46139" y2="15129"/>
                          <a14:foregroundMark x1="50282" y1="15683" x2="50282" y2="15683"/>
                          <a14:foregroundMark x1="52354" y1="15314" x2="52354" y2="15314"/>
                          <a14:foregroundMark x1="58192" y1="15314" x2="58192" y2="15314"/>
                          <a14:foregroundMark x1="64783" y1="17897" x2="64783" y2="17897"/>
                          <a14:foregroundMark x1="77401" y1="67343" x2="77401" y2="67343"/>
                          <a14:foregroundMark x1="74200" y1="73432" x2="74200" y2="73432"/>
                          <a14:foregroundMark x1="77401" y1="69188" x2="77401" y2="69188"/>
                          <a14:foregroundMark x1="55744" y1="80627" x2="55744" y2="80627"/>
                          <a14:foregroundMark x1="65913" y1="77860" x2="65913" y2="77860"/>
                          <a14:foregroundMark x1="71186" y1="74908" x2="71186" y2="74908"/>
                          <a14:foregroundMark x1="68173" y1="77306" x2="68173" y2="77306"/>
                          <a14:foregroundMark x1="49718" y1="81550" x2="49718" y2="81550"/>
                          <a14:foregroundMark x1="48211" y1="82841" x2="48211" y2="82841"/>
                          <a14:foregroundMark x1="51224" y1="81734" x2="51224" y2="81734"/>
                          <a14:foregroundMark x1="43315" y1="82288" x2="43315" y2="82288"/>
                          <a14:foregroundMark x1="40678" y1="78967" x2="40678" y2="78967"/>
                          <a14:foregroundMark x1="35593" y1="78413" x2="35593" y2="78413"/>
                          <a14:foregroundMark x1="35970" y1="79705" x2="35970" y2="79705"/>
                          <a14:foregroundMark x1="29379" y1="75092" x2="29379" y2="75092"/>
                          <a14:foregroundMark x1="26365" y1="70849" x2="26365" y2="70849"/>
                          <a14:foregroundMark x1="19774" y1="69004" x2="19774" y2="69004"/>
                          <a14:foregroundMark x1="20527" y1="64945" x2="20527" y2="649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4688" y="130952"/>
              <a:ext cx="1388808" cy="1417578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6861494" y="860158"/>
              <a:ext cx="14507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r>
                <a:rPr lang="fr-FR" sz="3200" b="1">
                  <a:ln w="50800"/>
                  <a:solidFill>
                    <a:srgbClr val="FF0000"/>
                  </a:solidFill>
                </a:rPr>
                <a:t>44756€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6534275" y="84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grpSp>
        <p:nvGrpSpPr>
          <p:cNvPr id="35" name="Grouper 34"/>
          <p:cNvGrpSpPr/>
          <p:nvPr/>
        </p:nvGrpSpPr>
        <p:grpSpPr>
          <a:xfrm>
            <a:off x="4796168" y="2451150"/>
            <a:ext cx="3993779" cy="4289784"/>
            <a:chOff x="4796168" y="2451150"/>
            <a:chExt cx="3993779" cy="4289784"/>
          </a:xfrm>
        </p:grpSpPr>
        <p:sp>
          <p:nvSpPr>
            <p:cNvPr id="4" name="ZoneTexte 3"/>
            <p:cNvSpPr txBox="1"/>
            <p:nvPr/>
          </p:nvSpPr>
          <p:spPr>
            <a:xfrm>
              <a:off x="4796168" y="6371602"/>
              <a:ext cx="877356" cy="369332"/>
            </a:xfrm>
            <a:prstGeom prst="rect">
              <a:avLst/>
            </a:prstGeom>
            <a:solidFill>
              <a:srgbClr val="D9E8F9"/>
            </a:solidFill>
          </p:spPr>
          <p:txBody>
            <a:bodyPr wrap="none" rtlCol="0">
              <a:spAutoFit/>
            </a:bodyPr>
            <a:lstStyle/>
            <a:p>
              <a:r>
                <a:rPr lang="fr-FR"/>
                <a:t>+2500€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106299" y="5929022"/>
              <a:ext cx="1133946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/>
                <a:t>+500€</a:t>
              </a:r>
              <a:endParaRPr lang="fr-FR" sz="240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434147" y="5476665"/>
              <a:ext cx="1147561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>
                  <a:solidFill>
                    <a:srgbClr val="000090"/>
                  </a:solidFill>
                </a:rPr>
                <a:t>+</a:t>
              </a:r>
              <a:r>
                <a:rPr lang="fr-FR" sz="1600">
                  <a:solidFill>
                    <a:srgbClr val="000090"/>
                  </a:solidFill>
                </a:rPr>
                <a:t>350 €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799855" y="5044477"/>
              <a:ext cx="910779" cy="33855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>
                  <a:solidFill>
                    <a:srgbClr val="000090"/>
                  </a:solidFill>
                </a:rPr>
                <a:t>+250€</a:t>
              </a:r>
              <a:endParaRPr lang="fr-FR" sz="1400">
                <a:solidFill>
                  <a:srgbClr val="00009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064799" y="4613508"/>
              <a:ext cx="1169359" cy="3693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rgbClr val="000090"/>
                  </a:solidFill>
                </a:rPr>
                <a:t>+1500€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273990" y="4185167"/>
              <a:ext cx="1168269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rgbClr val="000090"/>
                  </a:solidFill>
                </a:rPr>
                <a:t>+1000€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6592505" y="3769480"/>
              <a:ext cx="108518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rgbClr val="000090"/>
                  </a:solidFill>
                </a:rPr>
                <a:t>+350€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925488" y="3318545"/>
              <a:ext cx="923713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rgbClr val="000090"/>
                  </a:solidFill>
                </a:rPr>
                <a:t>+39€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7436354" y="5813554"/>
              <a:ext cx="1353593" cy="923330"/>
            </a:xfrm>
            <a:prstGeom prst="rect">
              <a:avLst/>
            </a:prstGeom>
            <a:solidFill>
              <a:srgbClr val="D9E8F9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/>
                <a:t>+ 50% par </a:t>
              </a:r>
            </a:p>
            <a:p>
              <a:pPr algn="ctr"/>
              <a:r>
                <a:rPr lang="fr-FR"/>
                <a:t>la</a:t>
              </a:r>
            </a:p>
            <a:p>
              <a:pPr algn="ctr"/>
              <a:r>
                <a:rPr lang="fr-FR"/>
                <a:t>Fondation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225012" y="2886960"/>
              <a:ext cx="1210968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>
                  <a:solidFill>
                    <a:srgbClr val="000090"/>
                  </a:solidFill>
                </a:rPr>
                <a:t>+</a:t>
              </a:r>
              <a:r>
                <a:rPr lang="fr-FR">
                  <a:solidFill>
                    <a:srgbClr val="000090"/>
                  </a:solidFill>
                </a:rPr>
                <a:t>1000€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7436354" y="2451150"/>
              <a:ext cx="1220554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>
                  <a:solidFill>
                    <a:srgbClr val="000090"/>
                  </a:solidFill>
                </a:rPr>
                <a:t>+</a:t>
              </a:r>
              <a:r>
                <a:rPr lang="fr-FR">
                  <a:solidFill>
                    <a:srgbClr val="000090"/>
                  </a:solidFill>
                </a:rPr>
                <a:t>5187 €</a:t>
              </a:r>
            </a:p>
          </p:txBody>
        </p:sp>
      </p:grpSp>
      <p:grpSp>
        <p:nvGrpSpPr>
          <p:cNvPr id="37" name="Grouper 36"/>
          <p:cNvGrpSpPr/>
          <p:nvPr/>
        </p:nvGrpSpPr>
        <p:grpSpPr>
          <a:xfrm>
            <a:off x="7555913" y="2017431"/>
            <a:ext cx="1497863" cy="3292139"/>
            <a:chOff x="7555913" y="2017431"/>
            <a:chExt cx="1497863" cy="3292139"/>
          </a:xfrm>
        </p:grpSpPr>
        <p:sp>
          <p:nvSpPr>
            <p:cNvPr id="33" name="ZoneTexte 32"/>
            <p:cNvSpPr txBox="1"/>
            <p:nvPr/>
          </p:nvSpPr>
          <p:spPr>
            <a:xfrm>
              <a:off x="7692514" y="2017431"/>
              <a:ext cx="1149794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>
                  <a:solidFill>
                    <a:srgbClr val="000090"/>
                  </a:solidFill>
                </a:rPr>
                <a:t>+</a:t>
              </a:r>
              <a:r>
                <a:rPr lang="fr-FR">
                  <a:solidFill>
                    <a:srgbClr val="000090"/>
                  </a:solidFill>
                </a:rPr>
                <a:t>2000€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7555913" y="4386240"/>
              <a:ext cx="1497863" cy="923330"/>
            </a:xfrm>
            <a:prstGeom prst="rect">
              <a:avLst/>
            </a:prstGeom>
            <a:solidFill>
              <a:srgbClr val="D9E8F9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/>
                <a:t>+ 100% par </a:t>
              </a:r>
            </a:p>
            <a:p>
              <a:pPr algn="ctr"/>
              <a:r>
                <a:rPr lang="fr-FR"/>
                <a:t>la</a:t>
              </a:r>
            </a:p>
            <a:p>
              <a:pPr algn="ctr"/>
              <a:r>
                <a:rPr lang="fr-FR"/>
                <a:t>Fondation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784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47F92A-B828-EE4A-A5D9-8541AA86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/>
              <a:t>Le site du forage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05909-1595-6040-A580-43C186378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A59D3E-4D91-B440-B27A-54EF3B3B3A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86" y="1762578"/>
            <a:ext cx="76708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99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1895ED-D3B4-7047-BBC8-F0AD9DABB9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B8795E-8757-C044-8115-D3BAAEEC59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844" y="3856382"/>
            <a:ext cx="4002156" cy="30016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855B676-1C3F-5549-9F5A-F1E490774F70}"/>
              </a:ext>
            </a:extLst>
          </p:cNvPr>
          <p:cNvSpPr txBox="1"/>
          <p:nvPr/>
        </p:nvSpPr>
        <p:spPr>
          <a:xfrm>
            <a:off x="5225940" y="358531"/>
            <a:ext cx="37482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/>
              <a:t>Décembre 2018</a:t>
            </a:r>
          </a:p>
          <a:p>
            <a:r>
              <a:rPr lang="fr-FR" sz="2400"/>
              <a:t>Début des travaux de </a:t>
            </a:r>
          </a:p>
          <a:p>
            <a:r>
              <a:rPr lang="fr-FR" sz="2400"/>
              <a:t>construction du </a:t>
            </a:r>
          </a:p>
          <a:p>
            <a:r>
              <a:rPr lang="fr-FR" sz="2400"/>
              <a:t>château d’eau, de l’enceinte,</a:t>
            </a:r>
          </a:p>
          <a:p>
            <a:r>
              <a:rPr lang="fr-FR" sz="2400"/>
              <a:t>de  la salle de traitement</a:t>
            </a:r>
          </a:p>
        </p:txBody>
      </p:sp>
    </p:spTree>
    <p:extLst>
      <p:ext uri="{BB962C8B-B14F-4D97-AF65-F5344CB8AC3E}">
        <p14:creationId xmlns:p14="http://schemas.microsoft.com/office/powerpoint/2010/main" val="282223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8801BE-F2A3-9145-AE48-54CC5986A4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71452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924C1F-578C-584B-B172-610BC2268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548" y="0"/>
            <a:ext cx="3871452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FE33952-3BEE-5040-8C5B-A17AEAF88F6E}"/>
              </a:ext>
            </a:extLst>
          </p:cNvPr>
          <p:cNvSpPr txBox="1"/>
          <p:nvPr/>
        </p:nvSpPr>
        <p:spPr>
          <a:xfrm>
            <a:off x="3982319" y="951470"/>
            <a:ext cx="117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Mars 2019</a:t>
            </a:r>
          </a:p>
        </p:txBody>
      </p:sp>
    </p:spTree>
    <p:extLst>
      <p:ext uri="{BB962C8B-B14F-4D97-AF65-F5344CB8AC3E}">
        <p14:creationId xmlns:p14="http://schemas.microsoft.com/office/powerpoint/2010/main" val="321045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26E51AA-6AE6-2242-B569-0C8FCEBE37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8D73157-1AF1-D444-8F7C-C0E6BB196E53}"/>
              </a:ext>
            </a:extLst>
          </p:cNvPr>
          <p:cNvSpPr txBox="1"/>
          <p:nvPr/>
        </p:nvSpPr>
        <p:spPr>
          <a:xfrm>
            <a:off x="6091881" y="654908"/>
            <a:ext cx="112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Avril 2019</a:t>
            </a:r>
          </a:p>
        </p:txBody>
      </p:sp>
    </p:spTree>
    <p:extLst>
      <p:ext uri="{BB962C8B-B14F-4D97-AF65-F5344CB8AC3E}">
        <p14:creationId xmlns:p14="http://schemas.microsoft.com/office/powerpoint/2010/main" val="1532063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EF01A9-44A5-9C4F-BCEF-7C7097600D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39C4FCE-BF11-6043-AC25-6EC9EF5566E3}"/>
              </a:ext>
            </a:extLst>
          </p:cNvPr>
          <p:cNvSpPr txBox="1"/>
          <p:nvPr/>
        </p:nvSpPr>
        <p:spPr>
          <a:xfrm>
            <a:off x="1753151" y="6190735"/>
            <a:ext cx="563769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Rénovation du lavoir et sanitaires pour les accompagnants</a:t>
            </a:r>
          </a:p>
        </p:txBody>
      </p:sp>
    </p:spTree>
    <p:extLst>
      <p:ext uri="{BB962C8B-B14F-4D97-AF65-F5344CB8AC3E}">
        <p14:creationId xmlns:p14="http://schemas.microsoft.com/office/powerpoint/2010/main" val="3297704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63560F-1F9C-834E-92D6-E8CD2BB4C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7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1ED2C3-F802-D344-A6A0-622CE2F32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68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F42A09C-82BF-3B40-06AB-AB83774E2F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6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E9D0EF-5F8B-A545-901F-4156B75E6C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54" y="0"/>
            <a:ext cx="614014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141584-2394-DD41-999D-7273937CFD40}"/>
              </a:ext>
            </a:extLst>
          </p:cNvPr>
          <p:cNvSpPr txBox="1"/>
          <p:nvPr/>
        </p:nvSpPr>
        <p:spPr>
          <a:xfrm>
            <a:off x="6406394" y="1309815"/>
            <a:ext cx="2545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tranchées pour</a:t>
            </a:r>
          </a:p>
          <a:p>
            <a:r>
              <a:rPr lang="fr-FR" dirty="0"/>
              <a:t>changement complet du réseau de distribution</a:t>
            </a:r>
          </a:p>
        </p:txBody>
      </p:sp>
    </p:spTree>
    <p:extLst>
      <p:ext uri="{BB962C8B-B14F-4D97-AF65-F5344CB8AC3E}">
        <p14:creationId xmlns:p14="http://schemas.microsoft.com/office/powerpoint/2010/main" val="125597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84C870-842F-3447-B04F-194B55F0E2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7336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80A812-ADA9-F24A-B036-6858E6AFDC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701" y="0"/>
            <a:ext cx="5176299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C1E665-4BF5-BC73-E269-97C5768CB082}"/>
              </a:ext>
            </a:extLst>
          </p:cNvPr>
          <p:cNvSpPr txBox="1"/>
          <p:nvPr/>
        </p:nvSpPr>
        <p:spPr>
          <a:xfrm>
            <a:off x="3133898" y="440575"/>
            <a:ext cx="362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Installation du cabinet de dentisterie</a:t>
            </a:r>
          </a:p>
        </p:txBody>
      </p:sp>
    </p:spTree>
    <p:extLst>
      <p:ext uri="{BB962C8B-B14F-4D97-AF65-F5344CB8AC3E}">
        <p14:creationId xmlns:p14="http://schemas.microsoft.com/office/powerpoint/2010/main" val="3421632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B4B92D-BF02-A641-B692-59F19CC7B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66940" y="-1299529"/>
            <a:ext cx="6755365" cy="95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48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AF3EC9-F81B-7648-9495-CE887B64C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80675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ED0DF5-5C23-984A-A157-6BAE88BA2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020" y="0"/>
            <a:ext cx="4448751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8012DB-25FA-ED48-BFB0-97AF4726EF73}"/>
              </a:ext>
            </a:extLst>
          </p:cNvPr>
          <p:cNvSpPr txBox="1"/>
          <p:nvPr/>
        </p:nvSpPr>
        <p:spPr>
          <a:xfrm>
            <a:off x="6589518" y="127591"/>
            <a:ext cx="255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183 extractions dentaires</a:t>
            </a:r>
          </a:p>
        </p:txBody>
      </p:sp>
    </p:spTree>
    <p:extLst>
      <p:ext uri="{BB962C8B-B14F-4D97-AF65-F5344CB8AC3E}">
        <p14:creationId xmlns:p14="http://schemas.microsoft.com/office/powerpoint/2010/main" val="354732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40E407-8E51-220F-EB4A-435807AEC7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953A7-1343-C776-B022-06AFC226F2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249" y="0"/>
            <a:ext cx="3685309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CAD6A87-368C-1469-CD0C-6861B0A4DD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1" y="3107795"/>
            <a:ext cx="2812655" cy="37502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EC71B3-AA12-B959-366E-7894317B42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594" y="3107795"/>
            <a:ext cx="2812655" cy="375020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46FA8A9-6DA1-98E9-5BF5-A7F6F2BFC63B}"/>
              </a:ext>
            </a:extLst>
          </p:cNvPr>
          <p:cNvSpPr txBox="1"/>
          <p:nvPr/>
        </p:nvSpPr>
        <p:spPr>
          <a:xfrm>
            <a:off x="2286000" y="224443"/>
            <a:ext cx="198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Médecine générale</a:t>
            </a:r>
          </a:p>
        </p:txBody>
      </p:sp>
    </p:spTree>
    <p:extLst>
      <p:ext uri="{BB962C8B-B14F-4D97-AF65-F5344CB8AC3E}">
        <p14:creationId xmlns:p14="http://schemas.microsoft.com/office/powerpoint/2010/main" val="1953446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64CCF2-1F32-0449-9C28-BBEC88C0FA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6" y="0"/>
            <a:ext cx="9066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0DEE1CF-EA69-8743-B583-B30CD11C8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9600" y="-31234"/>
            <a:ext cx="37846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60CC9B-2C61-FE48-B8CF-3A682944B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01850" y="2101850"/>
            <a:ext cx="6858000" cy="26543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30B736-901E-0540-BEEC-FC87C40D5A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0"/>
            <a:ext cx="3479800" cy="685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CCC9FA3-8BB5-9645-ADF8-4B99CD242F7A}"/>
              </a:ext>
            </a:extLst>
          </p:cNvPr>
          <p:cNvSpPr txBox="1"/>
          <p:nvPr/>
        </p:nvSpPr>
        <p:spPr>
          <a:xfrm>
            <a:off x="431800" y="5904121"/>
            <a:ext cx="2011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Jaomazama</a:t>
            </a:r>
            <a:r>
              <a:rPr lang="fr-FR" dirty="0"/>
              <a:t> </a:t>
            </a:r>
            <a:r>
              <a:rPr lang="fr-FR" dirty="0" err="1"/>
              <a:t>claudio</a:t>
            </a:r>
            <a:endParaRPr lang="fr-FR" dirty="0"/>
          </a:p>
          <a:p>
            <a:r>
              <a:rPr lang="fr-FR" dirty="0"/>
              <a:t>3 ans</a:t>
            </a:r>
          </a:p>
          <a:p>
            <a:r>
              <a:rPr lang="fr-FR" dirty="0"/>
              <a:t>Chute à 18 mois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D1F200-02A7-3295-9C44-5E253EAB35D3}"/>
              </a:ext>
            </a:extLst>
          </p:cNvPr>
          <p:cNvSpPr txBox="1"/>
          <p:nvPr/>
        </p:nvSpPr>
        <p:spPr>
          <a:xfrm>
            <a:off x="864524" y="191193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Orthopédie</a:t>
            </a:r>
          </a:p>
        </p:txBody>
      </p:sp>
    </p:spTree>
    <p:extLst>
      <p:ext uri="{BB962C8B-B14F-4D97-AF65-F5344CB8AC3E}">
        <p14:creationId xmlns:p14="http://schemas.microsoft.com/office/powerpoint/2010/main" val="4206012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811496-FFD2-794F-93E4-1A815170EA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213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D68FF9-38DE-A341-AC89-6F04AC5D47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300" y="0"/>
            <a:ext cx="3441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97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622FAEF-9976-3245-9C12-BA7C42F22F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24400" cy="3543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02EE2F-EF06-B446-AAB8-322CA214C6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9C1F74-B0D5-594E-8E7C-8BF42B47D3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38648" y="3874164"/>
            <a:ext cx="3461946" cy="25846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50827F-4A75-FF43-B763-B8C5FC0B7B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43806" y="3876359"/>
            <a:ext cx="3479273" cy="25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44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1|1|1|0.6|0.2|0.2|1|1|0|1|1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452</TotalTime>
  <Words>227</Words>
  <Application>Microsoft Macintosh PowerPoint</Application>
  <PresentationFormat>Affichage à l'écran (4:3)</PresentationFormat>
  <Paragraphs>63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site du forage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TILLIE</dc:creator>
  <cp:lastModifiedBy>Bruno TILLIE</cp:lastModifiedBy>
  <cp:revision>24</cp:revision>
  <dcterms:created xsi:type="dcterms:W3CDTF">2025-01-11T10:16:48Z</dcterms:created>
  <dcterms:modified xsi:type="dcterms:W3CDTF">2025-01-13T10:01:18Z</dcterms:modified>
</cp:coreProperties>
</file>